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34"/>
  </p:notesMasterIdLst>
  <p:sldIdLst>
    <p:sldId id="261" r:id="rId3"/>
    <p:sldId id="317" r:id="rId4"/>
    <p:sldId id="256" r:id="rId5"/>
    <p:sldId id="268" r:id="rId6"/>
    <p:sldId id="273" r:id="rId7"/>
    <p:sldId id="283" r:id="rId8"/>
    <p:sldId id="282" r:id="rId9"/>
    <p:sldId id="294" r:id="rId10"/>
    <p:sldId id="275" r:id="rId11"/>
    <p:sldId id="270" r:id="rId12"/>
    <p:sldId id="285" r:id="rId13"/>
    <p:sldId id="286" r:id="rId14"/>
    <p:sldId id="288" r:id="rId15"/>
    <p:sldId id="289" r:id="rId16"/>
    <p:sldId id="318" r:id="rId17"/>
    <p:sldId id="274" r:id="rId18"/>
    <p:sldId id="290" r:id="rId19"/>
    <p:sldId id="291" r:id="rId20"/>
    <p:sldId id="293" r:id="rId21"/>
    <p:sldId id="292" r:id="rId22"/>
    <p:sldId id="284" r:id="rId23"/>
    <p:sldId id="296" r:id="rId24"/>
    <p:sldId id="297" r:id="rId25"/>
    <p:sldId id="301" r:id="rId26"/>
    <p:sldId id="303" r:id="rId27"/>
    <p:sldId id="278" r:id="rId28"/>
    <p:sldId id="269" r:id="rId29"/>
    <p:sldId id="299" r:id="rId30"/>
    <p:sldId id="319" r:id="rId31"/>
    <p:sldId id="300" r:id="rId32"/>
    <p:sldId id="280" r:id="rId33"/>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p:restoredTop sz="94434"/>
  </p:normalViewPr>
  <p:slideViewPr>
    <p:cSldViewPr snapToGrid="0" showGuides="1">
      <p:cViewPr varScale="1">
        <p:scale>
          <a:sx n="114" d="100"/>
          <a:sy n="114" d="100"/>
        </p:scale>
        <p:origin x="474"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A5CC612D-D3B2-44BB-B440-CD79CFBD6BAB}" type="datetimeFigureOut">
              <a:rPr kumimoji="0" 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10/6/2022</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457200" rtl="0" eaLnBrk="1" fontAlgn="base" latinLnBrk="0" hangingPunct="1">
              <a:lnSpc>
                <a:spcPct val="100000"/>
              </a:lnSpc>
              <a:spcBef>
                <a:spcPct val="0"/>
              </a:spcBef>
              <a:spcAft>
                <a:spcPct val="0"/>
              </a:spcAft>
              <a:buClrTx/>
              <a:buSzTx/>
              <a:buFontTx/>
              <a:buNone/>
              <a:defRPr/>
            </a:pPr>
            <a:fld id="{1FA9FDCD-1255-4D8B-8B44-4D7ED419C206}" type="slidenum">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952471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a:solidFill>
              <a:srgbClr val="000000">
                <a:alpha val="100000"/>
              </a:srgbClr>
            </a:solidFill>
            <a:miter lim="800000"/>
          </a:ln>
        </p:spPr>
      </p:sp>
      <p:sp>
        <p:nvSpPr>
          <p:cNvPr id="16387"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1638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a:t>
            </a:fld>
            <a:endParaRPr lang="en-US" altLang="en-US" sz="1200" dirty="0"/>
          </a:p>
        </p:txBody>
      </p:sp>
    </p:spTree>
    <p:extLst>
      <p:ext uri="{BB962C8B-B14F-4D97-AF65-F5344CB8AC3E}">
        <p14:creationId xmlns:p14="http://schemas.microsoft.com/office/powerpoint/2010/main" val="103025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a:solidFill>
              <a:srgbClr val="000000">
                <a:alpha val="100000"/>
              </a:srgbClr>
            </a:solidFill>
            <a:miter lim="800000"/>
          </a:ln>
        </p:spPr>
      </p:sp>
      <p:sp>
        <p:nvSpPr>
          <p:cNvPr id="34819"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3482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10</a:t>
            </a:fld>
            <a:endParaRPr lang="en-US" altLang="en-US" sz="1200" dirty="0"/>
          </a:p>
        </p:txBody>
      </p:sp>
    </p:spTree>
    <p:extLst>
      <p:ext uri="{BB962C8B-B14F-4D97-AF65-F5344CB8AC3E}">
        <p14:creationId xmlns:p14="http://schemas.microsoft.com/office/powerpoint/2010/main" val="193718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a:solidFill>
              <a:srgbClr val="000000">
                <a:alpha val="100000"/>
              </a:srgbClr>
            </a:solidFill>
            <a:miter lim="800000"/>
          </a:ln>
        </p:spPr>
      </p:sp>
      <p:sp>
        <p:nvSpPr>
          <p:cNvPr id="36867"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3686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11</a:t>
            </a:fld>
            <a:endParaRPr lang="en-US" altLang="en-US" sz="1200" dirty="0"/>
          </a:p>
        </p:txBody>
      </p:sp>
    </p:spTree>
    <p:extLst>
      <p:ext uri="{BB962C8B-B14F-4D97-AF65-F5344CB8AC3E}">
        <p14:creationId xmlns:p14="http://schemas.microsoft.com/office/powerpoint/2010/main" val="17045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a:solidFill>
              <a:srgbClr val="000000">
                <a:alpha val="100000"/>
              </a:srgbClr>
            </a:solidFill>
            <a:miter lim="800000"/>
          </a:ln>
        </p:spPr>
      </p:sp>
      <p:sp>
        <p:nvSpPr>
          <p:cNvPr id="38915"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3891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12</a:t>
            </a:fld>
            <a:endParaRPr lang="en-US" altLang="en-US" sz="1200" dirty="0"/>
          </a:p>
        </p:txBody>
      </p:sp>
    </p:spTree>
    <p:extLst>
      <p:ext uri="{BB962C8B-B14F-4D97-AF65-F5344CB8AC3E}">
        <p14:creationId xmlns:p14="http://schemas.microsoft.com/office/powerpoint/2010/main" val="3839521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a:solidFill>
              <a:srgbClr val="000000">
                <a:alpha val="100000"/>
              </a:srgbClr>
            </a:solidFill>
            <a:miter lim="800000"/>
          </a:ln>
        </p:spPr>
      </p:sp>
      <p:sp>
        <p:nvSpPr>
          <p:cNvPr id="40963"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4096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13</a:t>
            </a:fld>
            <a:endParaRPr lang="en-US" altLang="en-US" sz="1200" dirty="0"/>
          </a:p>
        </p:txBody>
      </p:sp>
    </p:spTree>
    <p:extLst>
      <p:ext uri="{BB962C8B-B14F-4D97-AF65-F5344CB8AC3E}">
        <p14:creationId xmlns:p14="http://schemas.microsoft.com/office/powerpoint/2010/main" val="3679712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a:solidFill>
              <a:srgbClr val="000000">
                <a:alpha val="100000"/>
              </a:srgbClr>
            </a:solidFill>
            <a:miter lim="800000"/>
          </a:ln>
        </p:spPr>
      </p:sp>
      <p:sp>
        <p:nvSpPr>
          <p:cNvPr id="43011"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4301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14</a:t>
            </a:fld>
            <a:endParaRPr lang="en-US" altLang="en-US" sz="1200" dirty="0"/>
          </a:p>
        </p:txBody>
      </p:sp>
    </p:spTree>
    <p:extLst>
      <p:ext uri="{BB962C8B-B14F-4D97-AF65-F5344CB8AC3E}">
        <p14:creationId xmlns:p14="http://schemas.microsoft.com/office/powerpoint/2010/main" val="45327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a:solidFill>
              <a:srgbClr val="000000">
                <a:alpha val="100000"/>
              </a:srgbClr>
            </a:solidFill>
            <a:miter lim="800000"/>
          </a:ln>
        </p:spPr>
      </p:sp>
      <p:sp>
        <p:nvSpPr>
          <p:cNvPr id="43011"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4301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15</a:t>
            </a:fld>
            <a:endParaRPr lang="en-US" altLang="en-US" sz="1200" dirty="0"/>
          </a:p>
        </p:txBody>
      </p:sp>
    </p:spTree>
    <p:extLst>
      <p:ext uri="{BB962C8B-B14F-4D97-AF65-F5344CB8AC3E}">
        <p14:creationId xmlns:p14="http://schemas.microsoft.com/office/powerpoint/2010/main" val="149445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a:solidFill>
              <a:srgbClr val="000000">
                <a:alpha val="100000"/>
              </a:srgbClr>
            </a:solidFill>
            <a:miter lim="800000"/>
          </a:ln>
        </p:spPr>
      </p:sp>
      <p:sp>
        <p:nvSpPr>
          <p:cNvPr id="45059"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4506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16</a:t>
            </a:fld>
            <a:endParaRPr lang="en-US" altLang="en-US" sz="1200" dirty="0"/>
          </a:p>
        </p:txBody>
      </p:sp>
    </p:spTree>
    <p:extLst>
      <p:ext uri="{BB962C8B-B14F-4D97-AF65-F5344CB8AC3E}">
        <p14:creationId xmlns:p14="http://schemas.microsoft.com/office/powerpoint/2010/main" val="1774329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a:solidFill>
              <a:srgbClr val="000000">
                <a:alpha val="100000"/>
              </a:srgbClr>
            </a:solidFill>
            <a:miter lim="800000"/>
          </a:ln>
        </p:spPr>
      </p:sp>
      <p:sp>
        <p:nvSpPr>
          <p:cNvPr id="47107"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4710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17</a:t>
            </a:fld>
            <a:endParaRPr lang="en-US" altLang="en-US" sz="1200" dirty="0"/>
          </a:p>
        </p:txBody>
      </p:sp>
    </p:spTree>
    <p:extLst>
      <p:ext uri="{BB962C8B-B14F-4D97-AF65-F5344CB8AC3E}">
        <p14:creationId xmlns:p14="http://schemas.microsoft.com/office/powerpoint/2010/main" val="340274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a:solidFill>
              <a:srgbClr val="000000">
                <a:alpha val="100000"/>
              </a:srgbClr>
            </a:solidFill>
            <a:miter lim="800000"/>
          </a:ln>
        </p:spPr>
      </p:sp>
      <p:sp>
        <p:nvSpPr>
          <p:cNvPr id="49155"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4915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18</a:t>
            </a:fld>
            <a:endParaRPr lang="en-US" altLang="en-US" sz="1200" dirty="0"/>
          </a:p>
        </p:txBody>
      </p:sp>
    </p:spTree>
    <p:extLst>
      <p:ext uri="{BB962C8B-B14F-4D97-AF65-F5344CB8AC3E}">
        <p14:creationId xmlns:p14="http://schemas.microsoft.com/office/powerpoint/2010/main" val="4225975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a:solidFill>
              <a:srgbClr val="000000">
                <a:alpha val="100000"/>
              </a:srgbClr>
            </a:solidFill>
            <a:miter lim="800000"/>
          </a:ln>
        </p:spPr>
      </p:sp>
      <p:sp>
        <p:nvSpPr>
          <p:cNvPr id="51203"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5120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19</a:t>
            </a:fld>
            <a:endParaRPr lang="en-US" altLang="en-US" sz="1200" dirty="0"/>
          </a:p>
        </p:txBody>
      </p:sp>
    </p:spTree>
    <p:extLst>
      <p:ext uri="{BB962C8B-B14F-4D97-AF65-F5344CB8AC3E}">
        <p14:creationId xmlns:p14="http://schemas.microsoft.com/office/powerpoint/2010/main" val="208808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a:solidFill>
              <a:srgbClr val="000000">
                <a:alpha val="100000"/>
              </a:srgbClr>
            </a:solidFill>
            <a:miter lim="800000"/>
          </a:ln>
        </p:spPr>
      </p:sp>
      <p:sp>
        <p:nvSpPr>
          <p:cNvPr id="18435"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1843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2</a:t>
            </a:fld>
            <a:endParaRPr lang="en-US" altLang="en-US" sz="1200" dirty="0"/>
          </a:p>
        </p:txBody>
      </p:sp>
    </p:spTree>
    <p:extLst>
      <p:ext uri="{BB962C8B-B14F-4D97-AF65-F5344CB8AC3E}">
        <p14:creationId xmlns:p14="http://schemas.microsoft.com/office/powerpoint/2010/main" val="3091328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a:solidFill>
              <a:srgbClr val="000000">
                <a:alpha val="100000"/>
              </a:srgbClr>
            </a:solidFill>
            <a:miter lim="800000"/>
          </a:ln>
        </p:spPr>
      </p:sp>
      <p:sp>
        <p:nvSpPr>
          <p:cNvPr id="53251"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5325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20</a:t>
            </a:fld>
            <a:endParaRPr lang="en-US" altLang="en-US" sz="1200" dirty="0"/>
          </a:p>
        </p:txBody>
      </p:sp>
    </p:spTree>
    <p:extLst>
      <p:ext uri="{BB962C8B-B14F-4D97-AF65-F5344CB8AC3E}">
        <p14:creationId xmlns:p14="http://schemas.microsoft.com/office/powerpoint/2010/main" val="238894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a:solidFill>
              <a:srgbClr val="000000">
                <a:alpha val="100000"/>
              </a:srgbClr>
            </a:solidFill>
            <a:miter lim="800000"/>
          </a:ln>
        </p:spPr>
      </p:sp>
      <p:sp>
        <p:nvSpPr>
          <p:cNvPr id="55299"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5530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21</a:t>
            </a:fld>
            <a:endParaRPr lang="en-US" altLang="en-US" sz="1200" dirty="0"/>
          </a:p>
        </p:txBody>
      </p:sp>
    </p:spTree>
    <p:extLst>
      <p:ext uri="{BB962C8B-B14F-4D97-AF65-F5344CB8AC3E}">
        <p14:creationId xmlns:p14="http://schemas.microsoft.com/office/powerpoint/2010/main" val="30482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a:solidFill>
              <a:srgbClr val="000000">
                <a:alpha val="100000"/>
              </a:srgbClr>
            </a:solidFill>
            <a:miter lim="800000"/>
          </a:ln>
        </p:spPr>
      </p:sp>
      <p:sp>
        <p:nvSpPr>
          <p:cNvPr id="64515"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6451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28</a:t>
            </a:fld>
            <a:endParaRPr lang="en-US" altLang="en-US" sz="1200" dirty="0"/>
          </a:p>
        </p:txBody>
      </p:sp>
    </p:spTree>
    <p:extLst>
      <p:ext uri="{BB962C8B-B14F-4D97-AF65-F5344CB8AC3E}">
        <p14:creationId xmlns:p14="http://schemas.microsoft.com/office/powerpoint/2010/main" val="3976171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a:solidFill>
              <a:srgbClr val="000000">
                <a:alpha val="100000"/>
              </a:srgbClr>
            </a:solidFill>
            <a:miter lim="800000"/>
          </a:ln>
        </p:spPr>
      </p:sp>
      <p:sp>
        <p:nvSpPr>
          <p:cNvPr id="53251"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solidFill>
                  <a:srgbClr val="000000"/>
                </a:solidFill>
                <a:cs typeface="Calibri" panose="020F0502020204030204" pitchFamily="34" charset="0"/>
              </a:rPr>
              <a:t>Review of literature, however, suggests that DRR initiatives in Malaysia are </a:t>
            </a:r>
            <a:r>
              <a:rPr lang="en-MY" altLang="en-US" b="1" dirty="0">
                <a:solidFill>
                  <a:srgbClr val="000000"/>
                </a:solidFill>
                <a:cs typeface="Calibri" panose="020F0502020204030204" pitchFamily="34" charset="0"/>
              </a:rPr>
              <a:t>focused on command and control (top-down approach) </a:t>
            </a:r>
            <a:r>
              <a:rPr lang="en-MY" altLang="en-US" dirty="0">
                <a:solidFill>
                  <a:srgbClr val="000000"/>
                </a:solidFill>
                <a:cs typeface="Calibri" panose="020F0502020204030204" pitchFamily="34" charset="0"/>
              </a:rPr>
              <a:t>i.e. from the federal level to state level and to district level. </a:t>
            </a:r>
          </a:p>
          <a:p>
            <a:pPr marL="228600" lvl="0" indent="-228600">
              <a:buFontTx/>
              <a:buAutoNum type="arabicPeriod"/>
            </a:pPr>
            <a:r>
              <a:rPr lang="en-MY" altLang="en-US" dirty="0">
                <a:solidFill>
                  <a:srgbClr val="000000"/>
                </a:solidFill>
                <a:cs typeface="Calibri" panose="020F0502020204030204" pitchFamily="34" charset="0"/>
              </a:rPr>
              <a:t>Although one-way approach would potentially improve the efficiencies of agencies involved, it may not be able to encourage community resilience due to the lack of understanding in resilient by community-based DRR approach. </a:t>
            </a:r>
          </a:p>
          <a:p>
            <a:pPr marL="228600" lvl="0" indent="-228600">
              <a:buFontTx/>
              <a:buAutoNum type="arabicPeriod"/>
            </a:pPr>
            <a:r>
              <a:rPr lang="en-MY" altLang="en-US" dirty="0">
                <a:solidFill>
                  <a:srgbClr val="000000"/>
                </a:solidFill>
                <a:cs typeface="Calibri" panose="020F0502020204030204" pitchFamily="34" charset="0"/>
              </a:rPr>
              <a:t>With an </a:t>
            </a:r>
            <a:r>
              <a:rPr lang="en-MY" altLang="en-US" b="1" dirty="0">
                <a:solidFill>
                  <a:srgbClr val="000000"/>
                </a:solidFill>
                <a:cs typeface="Calibri" panose="020F0502020204030204" pitchFamily="34" charset="0"/>
              </a:rPr>
              <a:t>absence of systematic bottom-up disaster risk reduction initiatives</a:t>
            </a:r>
            <a:r>
              <a:rPr lang="en-MY" altLang="en-US" dirty="0">
                <a:solidFill>
                  <a:srgbClr val="000000"/>
                </a:solidFill>
                <a:cs typeface="Calibri" panose="020F0502020204030204" pitchFamily="34" charset="0"/>
              </a:rPr>
              <a:t>, impacts of resilience to societies could lead to deterioration of livelihood. </a:t>
            </a:r>
          </a:p>
          <a:p>
            <a:pPr marL="228600" lvl="0" indent="-228600">
              <a:buFontTx/>
              <a:buAutoNum type="arabicPeriod"/>
            </a:pPr>
            <a:r>
              <a:rPr lang="en-MY" altLang="en-US" dirty="0">
                <a:solidFill>
                  <a:srgbClr val="000000"/>
                </a:solidFill>
                <a:cs typeface="Calibri" panose="020F0502020204030204" pitchFamily="34" charset="0"/>
              </a:rPr>
              <a:t>So far, </a:t>
            </a:r>
            <a:r>
              <a:rPr lang="en-MY" altLang="en-US" b="1" dirty="0">
                <a:solidFill>
                  <a:srgbClr val="000000"/>
                </a:solidFill>
                <a:cs typeface="Calibri" panose="020F0502020204030204" pitchFamily="34" charset="0"/>
              </a:rPr>
              <a:t>various efforts are made </a:t>
            </a:r>
            <a:r>
              <a:rPr lang="en-MY" altLang="en-US" dirty="0">
                <a:solidFill>
                  <a:srgbClr val="000000"/>
                </a:solidFill>
                <a:cs typeface="Calibri" panose="020F0502020204030204" pitchFamily="34" charset="0"/>
              </a:rPr>
              <a:t>to prepare and empower the community mainly through the implementation of management agendas relating to DRR and distribution of necessary assistance before, during and after the disaster. </a:t>
            </a:r>
          </a:p>
          <a:p>
            <a:pPr marL="228600" lvl="0" indent="-228600">
              <a:buFontTx/>
              <a:buAutoNum type="arabicPeriod"/>
            </a:pPr>
            <a:r>
              <a:rPr lang="en-MY" altLang="en-US" dirty="0">
                <a:solidFill>
                  <a:srgbClr val="000000"/>
                </a:solidFill>
                <a:cs typeface="Calibri" panose="020F0502020204030204" pitchFamily="34" charset="0"/>
              </a:rPr>
              <a:t>As the community themselves are the first responders when the disaster strikes, building a resilient community shall become a part of DRR initiatives. </a:t>
            </a:r>
          </a:p>
          <a:p>
            <a:pPr marL="228600" lvl="0" indent="-228600">
              <a:buFontTx/>
              <a:buAutoNum type="arabicPeriod"/>
            </a:pPr>
            <a:r>
              <a:rPr lang="en-US" altLang="en-US" dirty="0">
                <a:cs typeface="Calibri" panose="020F0502020204030204" pitchFamily="34" charset="0"/>
              </a:rPr>
              <a:t>Hence and </a:t>
            </a:r>
            <a:r>
              <a:rPr lang="en-US" altLang="en-US" b="1" dirty="0">
                <a:cs typeface="Calibri" panose="020F0502020204030204" pitchFamily="34" charset="0"/>
              </a:rPr>
              <a:t>there is gap</a:t>
            </a:r>
            <a:r>
              <a:rPr lang="en-US" altLang="en-US" dirty="0">
                <a:cs typeface="Calibri" panose="020F0502020204030204" pitchFamily="34" charset="0"/>
              </a:rPr>
              <a:t> in formulation of </a:t>
            </a:r>
            <a:r>
              <a:rPr lang="en-US" altLang="en-US" b="1" dirty="0">
                <a:cs typeface="Calibri" panose="020F0502020204030204" pitchFamily="34" charset="0"/>
              </a:rPr>
              <a:t>responsive policy and strategy to promote resilient community </a:t>
            </a:r>
            <a:r>
              <a:rPr lang="en-US" altLang="en-US" dirty="0">
                <a:cs typeface="Calibri" panose="020F0502020204030204" pitchFamily="34" charset="0"/>
              </a:rPr>
              <a:t>towards disaster where the local stakeholder knowledge and aspiration are yet to be taken into consideration. </a:t>
            </a:r>
            <a:endParaRPr lang="en-MY" altLang="en-US" dirty="0">
              <a:solidFill>
                <a:srgbClr val="000000"/>
              </a:solidFill>
              <a:cs typeface="Calibri" panose="020F0502020204030204" pitchFamily="34" charset="0"/>
            </a:endParaRPr>
          </a:p>
          <a:p>
            <a:pPr marL="228600" lvl="0" indent="-228600">
              <a:buFontTx/>
              <a:buAutoNum type="arabicPeriod"/>
            </a:pPr>
            <a:r>
              <a:rPr lang="en-MY" altLang="en-US" dirty="0">
                <a:solidFill>
                  <a:srgbClr val="000000"/>
                </a:solidFill>
                <a:cs typeface="Calibri" panose="020F0502020204030204" pitchFamily="34" charset="0"/>
              </a:rPr>
              <a:t>However, more holistic and inclusive DRR may be achieved </a:t>
            </a:r>
            <a:r>
              <a:rPr lang="en-MY" altLang="en-US" b="1" dirty="0">
                <a:solidFill>
                  <a:srgbClr val="000000"/>
                </a:solidFill>
                <a:cs typeface="Calibri" panose="020F0502020204030204" pitchFamily="34" charset="0"/>
              </a:rPr>
              <a:t>through bottom-up approach </a:t>
            </a:r>
            <a:r>
              <a:rPr lang="en-MY" altLang="en-US" dirty="0">
                <a:solidFill>
                  <a:srgbClr val="000000"/>
                </a:solidFill>
                <a:cs typeface="Calibri" panose="020F0502020204030204" pitchFamily="34" charset="0"/>
              </a:rPr>
              <a:t>that </a:t>
            </a:r>
            <a:r>
              <a:rPr lang="en-MY" altLang="en-US" b="1" dirty="0">
                <a:solidFill>
                  <a:srgbClr val="000000"/>
                </a:solidFill>
                <a:cs typeface="Calibri" panose="020F0502020204030204" pitchFamily="34" charset="0"/>
              </a:rPr>
              <a:t>emphasizes the empowerment of local actors</a:t>
            </a:r>
            <a:r>
              <a:rPr lang="en-MY" altLang="en-US" dirty="0">
                <a:solidFill>
                  <a:srgbClr val="000000"/>
                </a:solidFill>
                <a:cs typeface="Calibri" panose="020F0502020204030204" pitchFamily="34" charset="0"/>
              </a:rPr>
              <a:t> and </a:t>
            </a:r>
            <a:r>
              <a:rPr lang="en-MY" altLang="en-US" b="1" dirty="0">
                <a:solidFill>
                  <a:srgbClr val="000000"/>
                </a:solidFill>
                <a:cs typeface="Calibri" panose="020F0502020204030204" pitchFamily="34" charset="0"/>
              </a:rPr>
              <a:t>participation among local stakeholders </a:t>
            </a:r>
            <a:r>
              <a:rPr lang="en-MY" altLang="en-US" dirty="0">
                <a:solidFill>
                  <a:srgbClr val="000000"/>
                </a:solidFill>
                <a:cs typeface="Calibri" panose="020F0502020204030204" pitchFamily="34" charset="0"/>
              </a:rPr>
              <a:t>in DRR. </a:t>
            </a:r>
          </a:p>
          <a:p>
            <a:pPr marL="228600" lvl="0" indent="-228600">
              <a:buFontTx/>
              <a:buAutoNum type="arabicPeriod"/>
            </a:pPr>
            <a:r>
              <a:rPr lang="en-MY" altLang="en-US" dirty="0">
                <a:cs typeface="Calibri" panose="020F0502020204030204" pitchFamily="34" charset="0"/>
              </a:rPr>
              <a:t>Therefore, this study aims at </a:t>
            </a:r>
            <a:r>
              <a:rPr lang="en-MY" altLang="en-US" b="1" dirty="0">
                <a:cs typeface="Calibri" panose="020F0502020204030204" pitchFamily="34" charset="0"/>
              </a:rPr>
              <a:t>providing new insight into development of community resilience</a:t>
            </a:r>
            <a:r>
              <a:rPr lang="en-MY" altLang="en-US" dirty="0">
                <a:cs typeface="Calibri" panose="020F0502020204030204" pitchFamily="34" charset="0"/>
              </a:rPr>
              <a:t>, </a:t>
            </a:r>
            <a:r>
              <a:rPr lang="en-MY" altLang="en-US" b="1" dirty="0">
                <a:cs typeface="Calibri" panose="020F0502020204030204" pitchFamily="34" charset="0"/>
              </a:rPr>
              <a:t>from policy institutional to community empowerment. </a:t>
            </a:r>
            <a:endParaRPr lang="en-US" altLang="en-US" b="1" dirty="0">
              <a:ea typeface="Calibri" panose="020F0502020204030204" pitchFamily="34" charset="0"/>
            </a:endParaRPr>
          </a:p>
        </p:txBody>
      </p:sp>
      <p:sp>
        <p:nvSpPr>
          <p:cNvPr id="5325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29</a:t>
            </a:fld>
            <a:endParaRPr lang="en-US" altLang="en-US" sz="1200" dirty="0"/>
          </a:p>
        </p:txBody>
      </p:sp>
    </p:spTree>
    <p:extLst>
      <p:ext uri="{BB962C8B-B14F-4D97-AF65-F5344CB8AC3E}">
        <p14:creationId xmlns:p14="http://schemas.microsoft.com/office/powerpoint/2010/main" val="1058774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a:solidFill>
              <a:srgbClr val="000000">
                <a:alpha val="100000"/>
              </a:srgbClr>
            </a:solidFill>
            <a:miter lim="800000"/>
          </a:ln>
        </p:spPr>
      </p:sp>
      <p:sp>
        <p:nvSpPr>
          <p:cNvPr id="66563"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6656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30</a:t>
            </a:fld>
            <a:endParaRPr lang="en-US" altLang="en-US" sz="1200" dirty="0"/>
          </a:p>
        </p:txBody>
      </p:sp>
    </p:spTree>
    <p:extLst>
      <p:ext uri="{BB962C8B-B14F-4D97-AF65-F5344CB8AC3E}">
        <p14:creationId xmlns:p14="http://schemas.microsoft.com/office/powerpoint/2010/main" val="4158684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a:solidFill>
              <a:srgbClr val="000000">
                <a:alpha val="100000"/>
              </a:srgbClr>
            </a:solidFill>
            <a:miter lim="800000"/>
          </a:ln>
        </p:spPr>
      </p:sp>
      <p:sp>
        <p:nvSpPr>
          <p:cNvPr id="68611"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6861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31</a:t>
            </a:fld>
            <a:endParaRPr lang="en-US" altLang="en-US" sz="1200" dirty="0"/>
          </a:p>
        </p:txBody>
      </p:sp>
    </p:spTree>
    <p:extLst>
      <p:ext uri="{BB962C8B-B14F-4D97-AF65-F5344CB8AC3E}">
        <p14:creationId xmlns:p14="http://schemas.microsoft.com/office/powerpoint/2010/main" val="374604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a:solidFill>
              <a:srgbClr val="000000">
                <a:alpha val="100000"/>
              </a:srgbClr>
            </a:solidFill>
            <a:miter lim="800000"/>
          </a:ln>
        </p:spPr>
      </p:sp>
      <p:sp>
        <p:nvSpPr>
          <p:cNvPr id="20483"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2048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3</a:t>
            </a:fld>
            <a:endParaRPr lang="en-US" altLang="en-US" sz="1200" dirty="0"/>
          </a:p>
        </p:txBody>
      </p:sp>
    </p:spTree>
    <p:extLst>
      <p:ext uri="{BB962C8B-B14F-4D97-AF65-F5344CB8AC3E}">
        <p14:creationId xmlns:p14="http://schemas.microsoft.com/office/powerpoint/2010/main" val="101403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a:solidFill>
              <a:srgbClr val="000000">
                <a:alpha val="100000"/>
              </a:srgbClr>
            </a:solidFill>
            <a:miter lim="800000"/>
          </a:ln>
        </p:spPr>
      </p:sp>
      <p:sp>
        <p:nvSpPr>
          <p:cNvPr id="22531"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2253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4</a:t>
            </a:fld>
            <a:endParaRPr lang="en-US" altLang="en-US" sz="1200" dirty="0"/>
          </a:p>
        </p:txBody>
      </p:sp>
    </p:spTree>
    <p:extLst>
      <p:ext uri="{BB962C8B-B14F-4D97-AF65-F5344CB8AC3E}">
        <p14:creationId xmlns:p14="http://schemas.microsoft.com/office/powerpoint/2010/main" val="96259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a:solidFill>
              <a:srgbClr val="000000">
                <a:alpha val="100000"/>
              </a:srgbClr>
            </a:solidFill>
            <a:miter lim="800000"/>
          </a:ln>
        </p:spPr>
      </p:sp>
      <p:sp>
        <p:nvSpPr>
          <p:cNvPr id="24579"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2458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5</a:t>
            </a:fld>
            <a:endParaRPr lang="en-US" altLang="en-US" sz="1200" dirty="0"/>
          </a:p>
        </p:txBody>
      </p:sp>
    </p:spTree>
    <p:extLst>
      <p:ext uri="{BB962C8B-B14F-4D97-AF65-F5344CB8AC3E}">
        <p14:creationId xmlns:p14="http://schemas.microsoft.com/office/powerpoint/2010/main" val="157787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a:solidFill>
              <a:srgbClr val="000000">
                <a:alpha val="100000"/>
              </a:srgbClr>
            </a:solidFill>
            <a:miter lim="800000"/>
          </a:ln>
        </p:spPr>
      </p:sp>
      <p:sp>
        <p:nvSpPr>
          <p:cNvPr id="26627"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2662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6</a:t>
            </a:fld>
            <a:endParaRPr lang="en-US" altLang="en-US" sz="1200" dirty="0"/>
          </a:p>
        </p:txBody>
      </p:sp>
    </p:spTree>
    <p:extLst>
      <p:ext uri="{BB962C8B-B14F-4D97-AF65-F5344CB8AC3E}">
        <p14:creationId xmlns:p14="http://schemas.microsoft.com/office/powerpoint/2010/main" val="316424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a:solidFill>
              <a:srgbClr val="000000">
                <a:alpha val="100000"/>
              </a:srgbClr>
            </a:solidFill>
            <a:miter lim="800000"/>
          </a:ln>
        </p:spPr>
      </p:sp>
      <p:sp>
        <p:nvSpPr>
          <p:cNvPr id="28675"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2867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7</a:t>
            </a:fld>
            <a:endParaRPr lang="en-US" altLang="en-US" sz="1200" dirty="0"/>
          </a:p>
        </p:txBody>
      </p:sp>
    </p:spTree>
    <p:extLst>
      <p:ext uri="{BB962C8B-B14F-4D97-AF65-F5344CB8AC3E}">
        <p14:creationId xmlns:p14="http://schemas.microsoft.com/office/powerpoint/2010/main" val="264487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a:solidFill>
              <a:srgbClr val="000000">
                <a:alpha val="100000"/>
              </a:srgbClr>
            </a:solidFill>
            <a:miter lim="800000"/>
          </a:ln>
        </p:spPr>
      </p:sp>
      <p:sp>
        <p:nvSpPr>
          <p:cNvPr id="30723"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endParaRPr lang="en-MY" altLang="en-US" dirty="0"/>
          </a:p>
        </p:txBody>
      </p:sp>
      <p:sp>
        <p:nvSpPr>
          <p:cNvPr id="3072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8</a:t>
            </a:fld>
            <a:endParaRPr lang="en-US" altLang="en-US" sz="1200" dirty="0"/>
          </a:p>
        </p:txBody>
      </p:sp>
    </p:spTree>
    <p:extLst>
      <p:ext uri="{BB962C8B-B14F-4D97-AF65-F5344CB8AC3E}">
        <p14:creationId xmlns:p14="http://schemas.microsoft.com/office/powerpoint/2010/main" val="406930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a:solidFill>
              <a:srgbClr val="000000">
                <a:alpha val="100000"/>
              </a:srgbClr>
            </a:solidFill>
            <a:miter lim="800000"/>
          </a:ln>
        </p:spPr>
      </p:sp>
      <p:sp>
        <p:nvSpPr>
          <p:cNvPr id="32771" name="Notes Placeholder 2"/>
          <p:cNvSpPr>
            <a:spLocks noGrp="1"/>
          </p:cNvSpPr>
          <p:nvPr>
            <p:ph type="body" idx="1"/>
          </p:nvPr>
        </p:nvSpPr>
        <p:spPr>
          <a:noFill/>
          <a:ln>
            <a:noFill/>
          </a:ln>
        </p:spPr>
        <p:txBody>
          <a:bodyPr wrap="square" lIns="91440" tIns="45720" rIns="91440" bIns="45720" anchor="t" anchorCtr="0"/>
          <a:lstStyle/>
          <a:p>
            <a:pPr marL="228600" lvl="0" indent="-228600">
              <a:buFontTx/>
              <a:buAutoNum type="arabicPeriod"/>
            </a:pPr>
            <a:r>
              <a:rPr lang="en-MY" altLang="en-US" dirty="0"/>
              <a:t>the disaster risk area in the archipelago area in Peninsular Malaysia, indicated that </a:t>
            </a:r>
            <a:r>
              <a:rPr lang="en-MY" altLang="en-US" b="1" dirty="0"/>
              <a:t>44.38% of Peninsular Malaysia </a:t>
            </a:r>
            <a:r>
              <a:rPr lang="en-MY" altLang="en-US" dirty="0"/>
              <a:t>was vulnerable area to tsunami, flood and landslide, while the remaining areas are in safe condition from natural disaster. </a:t>
            </a:r>
          </a:p>
          <a:p>
            <a:pPr marL="228600" lvl="0" indent="-228600">
              <a:buFontTx/>
              <a:buAutoNum type="arabicPeriod"/>
            </a:pPr>
            <a:r>
              <a:rPr lang="en-MY" altLang="en-US" dirty="0"/>
              <a:t>This shows that almost half the Peninsular Malaysia was exposed to natural disaster risk and requires comprehensive action in addressing the situation.</a:t>
            </a:r>
          </a:p>
          <a:p>
            <a:pPr marL="228600" lvl="0" indent="-228600">
              <a:buFontTx/>
              <a:buAutoNum type="arabicPeriod"/>
            </a:pPr>
            <a:r>
              <a:rPr lang="en-MY" altLang="en-US" dirty="0"/>
              <a:t>As well as the enhancement of efforts towards </a:t>
            </a:r>
            <a:r>
              <a:rPr lang="en-MY" altLang="en-US" b="1" dirty="0"/>
              <a:t>adapting disaster risk reduction approaches and mitigation efforts to enable local communities to cope </a:t>
            </a:r>
            <a:r>
              <a:rPr lang="en-MY" altLang="en-US" dirty="0"/>
              <a:t>with the many types of natural disasters they face, can be observed from various sites, ongoing and prospective developments effort globally as well as local government initiatives on DRR. </a:t>
            </a:r>
          </a:p>
          <a:p>
            <a:pPr marL="228600" lvl="0" indent="-228600">
              <a:buFontTx/>
              <a:buAutoNum type="arabicPeriod"/>
            </a:pPr>
            <a:r>
              <a:rPr lang="en-MY" altLang="en-US" b="1" dirty="0"/>
              <a:t>Among this gap </a:t>
            </a:r>
            <a:r>
              <a:rPr lang="en-MY" altLang="en-US" dirty="0"/>
              <a:t>is lack of study </a:t>
            </a:r>
            <a:r>
              <a:rPr lang="en-MY" altLang="en-US" b="1" dirty="0"/>
              <a:t>for identifying influential factors for community resilient</a:t>
            </a:r>
            <a:r>
              <a:rPr lang="en-MY" altLang="en-US" dirty="0"/>
              <a:t>. </a:t>
            </a:r>
          </a:p>
          <a:p>
            <a:pPr marL="228600" lvl="0" indent="-228600">
              <a:buFontTx/>
              <a:buAutoNum type="arabicPeriod"/>
            </a:pPr>
            <a:r>
              <a:rPr lang="en-MY" altLang="en-US" dirty="0"/>
              <a:t>With </a:t>
            </a:r>
            <a:r>
              <a:rPr lang="en-MY" altLang="en-US" b="1" dirty="0"/>
              <a:t>lack of input and information on local community resilient </a:t>
            </a:r>
            <a:r>
              <a:rPr lang="en-MY" altLang="en-US" dirty="0"/>
              <a:t>and their capability to raise above adversity, the ‘build back better’ concepts or post disaster and recovery process will take longer. As well as it makes it difficult for local communities to resilient as a whole.</a:t>
            </a:r>
          </a:p>
          <a:p>
            <a:pPr marL="228600" lvl="0" indent="-228600">
              <a:buFontTx/>
              <a:buAutoNum type="arabicPeriod"/>
            </a:pPr>
            <a:endParaRPr lang="en-MY" altLang="en-US" dirty="0"/>
          </a:p>
          <a:p>
            <a:pPr marL="228600" lvl="0" indent="-228600">
              <a:buFontTx/>
              <a:buAutoNum type="arabicPeriod"/>
            </a:pPr>
            <a:r>
              <a:rPr lang="en-MY" altLang="en-US" b="1" dirty="0"/>
              <a:t>[CLICK] </a:t>
            </a:r>
            <a:r>
              <a:rPr lang="en-US" altLang="en-US" dirty="0"/>
              <a:t>Review of literature also indicated a research gap which highlighted in The National Disaster Management Policy and Mechanism for National Disaster and Relief Management is based on National Security Council (NSC) Directive No. 20 with </a:t>
            </a:r>
            <a:r>
              <a:rPr lang="en-US" altLang="en-US" b="1" dirty="0"/>
              <a:t>emphasis on the implementation of operations before, during and after the disaster.</a:t>
            </a:r>
            <a:r>
              <a:rPr lang="en-US" altLang="en-US" dirty="0"/>
              <a:t>  </a:t>
            </a:r>
          </a:p>
          <a:p>
            <a:pPr marL="228600" lvl="0" indent="-228600">
              <a:buFontTx/>
              <a:buAutoNum type="arabicPeriod"/>
            </a:pPr>
            <a:r>
              <a:rPr lang="en-US" altLang="en-US" dirty="0"/>
              <a:t>As well as outlining the operational directives or guidelines, but the mitigation and preparedness elements are also taken into account to ensure the community are always resilient to the disaster. </a:t>
            </a:r>
          </a:p>
          <a:p>
            <a:pPr marL="228600" lvl="0" indent="-228600">
              <a:buFontTx/>
              <a:buAutoNum type="arabicPeriod"/>
            </a:pPr>
            <a:endParaRPr lang="en-US" altLang="en-US" dirty="0"/>
          </a:p>
          <a:p>
            <a:pPr marL="228600" lvl="0" indent="-228600">
              <a:buFontTx/>
              <a:buAutoNum type="arabicPeriod"/>
            </a:pPr>
            <a:r>
              <a:rPr lang="en-US" altLang="en-US" b="1" dirty="0"/>
              <a:t>[CLICK] </a:t>
            </a:r>
            <a:r>
              <a:rPr lang="en-US" altLang="en-US" dirty="0"/>
              <a:t>Therefore, a comprehensive research on </a:t>
            </a:r>
            <a:r>
              <a:rPr lang="en-US" altLang="en-US" b="1" dirty="0"/>
              <a:t>resilient community is needed to fill the gap </a:t>
            </a:r>
            <a:r>
              <a:rPr lang="en-US" altLang="en-US" dirty="0"/>
              <a:t>as mentioned by the National Security Council (NSC) Directive No. 20 hence providing crucial inputs on the current trend on community resilient. </a:t>
            </a:r>
          </a:p>
          <a:p>
            <a:pPr marL="228600" lvl="0" indent="-228600">
              <a:buFontTx/>
              <a:buAutoNum type="arabicPeriod"/>
            </a:pPr>
            <a:r>
              <a:rPr lang="en-US" altLang="en-US" dirty="0"/>
              <a:t>From this research point of view, works that have been carried out by the NADMA Malaysia starting 2015, </a:t>
            </a:r>
            <a:r>
              <a:rPr lang="en-US" altLang="en-US" b="1" dirty="0"/>
              <a:t>mostly focusing on promoting responses phase and hard-measures mitigation activity (top-down approach)</a:t>
            </a:r>
            <a:r>
              <a:rPr lang="en-US" altLang="en-US" dirty="0"/>
              <a:t>, rather than the soft-measures activity on DRR (bottom-up approach). </a:t>
            </a:r>
          </a:p>
          <a:p>
            <a:pPr marL="228600" lvl="0" indent="-228600">
              <a:buFontTx/>
              <a:buAutoNum type="arabicPeriod"/>
            </a:pPr>
            <a:r>
              <a:rPr lang="en-US" altLang="en-US" dirty="0"/>
              <a:t>This gap is a strong justification for this research to be carried out to ensure </a:t>
            </a:r>
            <a:r>
              <a:rPr lang="en-US" altLang="en-US" b="1" dirty="0"/>
              <a:t>the involvement of every level of stakeholders </a:t>
            </a:r>
            <a:r>
              <a:rPr lang="en-US" altLang="en-US" dirty="0"/>
              <a:t>in disaster management were interconnected. A specific and comprehensive research should foster the understanding of resilient community covered all context. </a:t>
            </a:r>
            <a:endParaRPr lang="en-MY" altLang="en-US" dirty="0"/>
          </a:p>
        </p:txBody>
      </p:sp>
      <p:sp>
        <p:nvSpPr>
          <p:cNvPr id="3277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dirty="0"/>
              <a:pPr lvl="0" algn="r" eaLnBrk="1" hangingPunct="1"/>
              <a:t>9</a:t>
            </a:fld>
            <a:endParaRPr lang="en-US" altLang="en-US" sz="1200" dirty="0"/>
          </a:p>
        </p:txBody>
      </p:sp>
    </p:spTree>
    <p:extLst>
      <p:ext uri="{BB962C8B-B14F-4D97-AF65-F5344CB8AC3E}">
        <p14:creationId xmlns:p14="http://schemas.microsoft.com/office/powerpoint/2010/main" val="343273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Date Placeholder 4"/>
          <p:cNvSpPr>
            <a:spLocks noGrp="1"/>
          </p:cNvSpPr>
          <p:nvPr>
            <p:ph type="dt" sz="half" idx="1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6BF2390-B1C5-4CAB-8242-E7C5DB868F28}"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5"/>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6"/>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B46E50FD-100C-49DA-AA29-752CA92809AF}"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DD65370-F98D-4213-9675-CFCB3655E5ED}"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4"/>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D1ECEF60-CC39-4F10-9C6A-F226A5BD2453}"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587C5B6-C638-462F-89E0-3DC3B8C8CCAF}"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4"/>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54A2E12-5102-41DA-AD21-AA30AFC6E0D7}"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Date Placeholder 3"/>
          <p:cNvSpPr>
            <a:spLocks noGrp="1"/>
          </p:cNvSpPr>
          <p:nvPr>
            <p:ph type="dt" sz="half" idx="2"/>
          </p:nvPr>
        </p:nvSpPr>
        <p:spPr>
          <a:xfrm>
            <a:off x="0" y="0"/>
            <a:ext cx="0" cy="0"/>
          </a:xfr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E71C307-E293-4067-BD44-E1A73D5AB565}"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4"/>
          <p:cNvSpPr>
            <a:spLocks noGrp="1"/>
          </p:cNvSpPr>
          <p:nvPr>
            <p:ph type="ftr" sz="quarter" idx="3"/>
          </p:nvPr>
        </p:nvSpPr>
        <p:spPr>
          <a:xfrm>
            <a:off x="0" y="0"/>
            <a:ext cx="0" cy="0"/>
          </a:xfr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0AD43FF8-CFAE-4980-B2C8-44CF1D31050D}"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C005E8A-90DB-492D-BE36-6C7610E42FBB}"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4"/>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Date Placeholder 3"/>
          <p:cNvSpPr>
            <a:spLocks noGrp="1"/>
          </p:cNvSpPr>
          <p:nvPr>
            <p:ph type="dt" sz="half" idx="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88D7F77B-CFE6-4496-ACD6-B193A65B0D92}"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4"/>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01523DB-80C9-4DB8-8389-90D8047909C5}"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5"/>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6"/>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525C5C21-C3CD-4E30-AFF0-8B9B5E4B8C33}"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6"/>
          <p:cNvSpPr>
            <a:spLocks noGrp="1"/>
          </p:cNvSpPr>
          <p:nvPr>
            <p:ph type="dt" sz="half" idx="1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EBE765B-21E2-4508-9B8B-54DE0E46195D}"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7"/>
          <p:cNvSpPr>
            <a:spLocks noGrp="1"/>
          </p:cNvSpPr>
          <p:nvPr>
            <p:ph type="ftr" sz="quarter" idx="1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8"/>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B3FF144D-A4E2-4180-838D-2F011CA2042A}"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15" name="Date Placeholder 2"/>
          <p:cNvSpPr>
            <a:spLocks noGrp="1"/>
          </p:cNvSpPr>
          <p:nvPr>
            <p:ph type="dt" sz="half" idx="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C3985F3-73F8-4093-9DEB-64D78C870C31}"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3"/>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4"/>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7294DAF6-B347-4160-9954-EB44ADFBADCC}"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5" name="Date Placeholder 1"/>
          <p:cNvSpPr>
            <a:spLocks noGrp="1"/>
          </p:cNvSpPr>
          <p:nvPr>
            <p:ph type="dt" sz="half" idx="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25BEFD0-1B8B-4643-8FAF-AC34036536E0}"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2"/>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163052F5-0E29-49DE-A4DE-458C28887F02}"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Date Placeholder 4"/>
          <p:cNvSpPr>
            <a:spLocks noGrp="1"/>
          </p:cNvSpPr>
          <p:nvPr>
            <p:ph type="dt" sz="half" idx="12"/>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4F2971D4-E3B5-4BAA-BB1B-B6B41F59ADDA}" type="datetime1">
              <a:rPr kumimoji="0" 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defRPr/>
              </a:pPr>
              <a:t>10/6/2022</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ooter Placeholder 5"/>
          <p:cNvSpPr>
            <a:spLocks noGrp="1"/>
          </p:cNvSpPr>
          <p:nvPr>
            <p:ph type="ftr" sz="quarter" idx="3"/>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Slide Number Placeholder 6"/>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E50C5E80-6F62-4329-AF5A-422A24280014}" type="slidenum">
              <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p:cNvSpPr>
            <a:spLocks noChangeArrowheads="1"/>
          </p:cNvSpPr>
          <p:nvPr/>
        </p:nvSpPr>
        <p:spPr bwMode="auto">
          <a:xfrm>
            <a:off x="-12700" y="-30162"/>
            <a:ext cx="580707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Program </a:t>
            </a:r>
            <a:r>
              <a:rPr kumimoji="0" lang="en-US" sz="800" b="0" i="0" u="none" strike="noStrike" kern="1200" cap="none" spc="0" normalizeH="0" baseline="0" noProof="0" dirty="0" err="1">
                <a:ln>
                  <a:noFill/>
                </a:ln>
                <a:solidFill>
                  <a:srgbClr val="7F7F7F"/>
                </a:solidFill>
                <a:effectLst/>
                <a:uLnTx/>
                <a:uFillTx/>
                <a:latin typeface="Calibri" panose="020F0502020204030204" pitchFamily="34" charset="0"/>
                <a:ea typeface="+mn-ea"/>
                <a:cs typeface="+mn-cs"/>
              </a:rPr>
              <a:t>Pengurusan</a:t>
            </a: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 </a:t>
            </a:r>
            <a:r>
              <a:rPr kumimoji="0" lang="en-US" sz="800" b="0" i="0" u="none" strike="noStrike" kern="1200" cap="none" spc="0" normalizeH="0" baseline="0" noProof="0" dirty="0" err="1">
                <a:ln>
                  <a:noFill/>
                </a:ln>
                <a:solidFill>
                  <a:srgbClr val="7F7F7F"/>
                </a:solidFill>
                <a:effectLst/>
                <a:uLnTx/>
                <a:uFillTx/>
                <a:latin typeface="Calibri" panose="020F0502020204030204" pitchFamily="34" charset="0"/>
                <a:ea typeface="+mn-ea"/>
                <a:cs typeface="+mn-cs"/>
              </a:rPr>
              <a:t>Risiko</a:t>
            </a: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 </a:t>
            </a:r>
            <a:r>
              <a:rPr kumimoji="0" lang="en-US" sz="800" b="0" i="0" u="none" strike="noStrike" kern="1200" cap="none" spc="0" normalizeH="0" baseline="0" noProof="0" dirty="0" err="1">
                <a:ln>
                  <a:noFill/>
                </a:ln>
                <a:solidFill>
                  <a:srgbClr val="7F7F7F"/>
                </a:solidFill>
                <a:effectLst/>
                <a:uLnTx/>
                <a:uFillTx/>
                <a:latin typeface="Calibri" panose="020F0502020204030204" pitchFamily="34" charset="0"/>
                <a:ea typeface="+mn-ea"/>
                <a:cs typeface="+mn-cs"/>
              </a:rPr>
              <a:t>Bencana</a:t>
            </a: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 </a:t>
            </a:r>
            <a:r>
              <a:rPr kumimoji="0" lang="en-US" sz="800" b="0" i="0" u="none" strike="noStrike" kern="1200" cap="none" spc="0" normalizeH="0" baseline="0" noProof="0" dirty="0" err="1">
                <a:ln>
                  <a:noFill/>
                </a:ln>
                <a:solidFill>
                  <a:srgbClr val="7F7F7F"/>
                </a:solidFill>
                <a:effectLst/>
                <a:uLnTx/>
                <a:uFillTx/>
                <a:latin typeface="Calibri" panose="020F0502020204030204" pitchFamily="34" charset="0"/>
                <a:ea typeface="+mn-ea"/>
                <a:cs typeface="+mn-cs"/>
              </a:rPr>
              <a:t>Berasaskan</a:t>
            </a: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 </a:t>
            </a:r>
            <a:r>
              <a:rPr kumimoji="0" lang="en-US" sz="800" b="0" i="0" u="none" strike="noStrike" kern="1200" cap="none" spc="0" normalizeH="0" baseline="0" noProof="0" dirty="0" err="1">
                <a:ln>
                  <a:noFill/>
                </a:ln>
                <a:solidFill>
                  <a:srgbClr val="7F7F7F"/>
                </a:solidFill>
                <a:effectLst/>
                <a:uLnTx/>
                <a:uFillTx/>
                <a:latin typeface="Calibri" panose="020F0502020204030204" pitchFamily="34" charset="0"/>
                <a:ea typeface="+mn-ea"/>
                <a:cs typeface="+mn-cs"/>
              </a:rPr>
              <a:t>Komuniti</a:t>
            </a: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10 – 12 OGOS 2022 | ZON WILAYAH TENGAH </a:t>
            </a:r>
            <a:endPar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Arial" panose="020B0604020202020204" pitchFamily="34" charset="0"/>
            </a:endParaRPr>
          </a:p>
        </p:txBody>
      </p:sp>
      <p:sp>
        <p:nvSpPr>
          <p:cNvPr id="10" name="Triangle 10"/>
          <p:cNvSpPr/>
          <p:nvPr/>
        </p:nvSpPr>
        <p:spPr>
          <a:xfrm rot="10800000">
            <a:off x="10444163" y="349250"/>
            <a:ext cx="639763" cy="192088"/>
          </a:xfrm>
          <a:prstGeom prst="triangle">
            <a:avLst>
              <a:gd name="adj" fmla="val 61220"/>
            </a:avLst>
          </a:prstGeom>
          <a:solidFill>
            <a:srgbClr val="FF93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Rectangle 10"/>
          <p:cNvSpPr/>
          <p:nvPr/>
        </p:nvSpPr>
        <p:spPr>
          <a:xfrm>
            <a:off x="5275263" y="6721475"/>
            <a:ext cx="6916738" cy="136525"/>
          </a:xfrm>
          <a:prstGeom prst="rect">
            <a:avLst/>
          </a:prstGeom>
          <a:solidFill>
            <a:srgbClr val="222A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Parallelogram 11"/>
          <p:cNvSpPr/>
          <p:nvPr/>
        </p:nvSpPr>
        <p:spPr>
          <a:xfrm flipV="1">
            <a:off x="3292475" y="-15875"/>
            <a:ext cx="9251950" cy="365125"/>
          </a:xfrm>
          <a:prstGeom prst="parallelogram">
            <a:avLst>
              <a:gd name="adj" fmla="val 97415"/>
            </a:avLst>
          </a:prstGeom>
          <a:solidFill>
            <a:srgbClr val="222A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Parallelogram 12"/>
          <p:cNvSpPr/>
          <p:nvPr/>
        </p:nvSpPr>
        <p:spPr>
          <a:xfrm flipH="1">
            <a:off x="4662488" y="-15875"/>
            <a:ext cx="6027738" cy="560388"/>
          </a:xfrm>
          <a:prstGeom prst="parallelogram">
            <a:avLst>
              <a:gd name="adj" fmla="val 9257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 name="Triangle 13"/>
          <p:cNvSpPr/>
          <p:nvPr/>
        </p:nvSpPr>
        <p:spPr>
          <a:xfrm>
            <a:off x="1798638" y="6326188"/>
            <a:ext cx="652463" cy="190500"/>
          </a:xfrm>
          <a:prstGeom prst="triangle">
            <a:avLst>
              <a:gd name="adj" fmla="val 62223"/>
            </a:avLst>
          </a:prstGeom>
          <a:solidFill>
            <a:srgbClr val="FF93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032" name="Picture 2"/>
          <p:cNvPicPr>
            <a:picLocks noChangeAspect="1"/>
          </p:cNvPicPr>
          <p:nvPr userDrawn="1"/>
        </p:nvPicPr>
        <p:blipFill>
          <a:blip r:embed="rId16"/>
          <a:stretch>
            <a:fillRect/>
          </a:stretch>
        </p:blipFill>
        <p:spPr>
          <a:xfrm>
            <a:off x="6080125" y="-19050"/>
            <a:ext cx="3284538" cy="558800"/>
          </a:xfrm>
          <a:prstGeom prst="rect">
            <a:avLst/>
          </a:prstGeom>
          <a:noFill/>
          <a:ln w="9525">
            <a:noFill/>
          </a:ln>
        </p:spPr>
      </p:pic>
      <p:sp>
        <p:nvSpPr>
          <p:cNvPr id="16" name="Slide Number Placeholder 5"/>
          <p:cNvSpPr txBox="1"/>
          <p:nvPr/>
        </p:nvSpPr>
        <p:spPr>
          <a:xfrm>
            <a:off x="8199438" y="-1587"/>
            <a:ext cx="3657600" cy="365125"/>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defRPr/>
            </a:pPr>
            <a:fld id="{AB4EE1F1-80F9-4A5B-82A8-ADBC5C84A0C4}" type="slidenum">
              <a:rPr kumimoji="0" lang="en-US" altLang="en-US" sz="1200" b="1" i="0" u="none" strike="noStrike" kern="1200" cap="none" spc="0" normalizeH="0" baseline="0" noProof="0" smtClean="0">
                <a:ln>
                  <a:noFill/>
                </a:ln>
                <a:solidFill>
                  <a:schemeClr val="bg1"/>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altLang="en-US" sz="1200" b="1"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
        <p:nvSpPr>
          <p:cNvPr id="17" name="Parallelogram 16"/>
          <p:cNvSpPr/>
          <p:nvPr/>
        </p:nvSpPr>
        <p:spPr>
          <a:xfrm flipH="1">
            <a:off x="-334962" y="6515100"/>
            <a:ext cx="6042025" cy="342900"/>
          </a:xfrm>
          <a:prstGeom prst="parallelogram">
            <a:avLst>
              <a:gd name="adj" fmla="val 92570"/>
            </a:avLst>
          </a:prstGeom>
          <a:solidFill>
            <a:srgbClr val="222A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8" name="Parallelogram 17"/>
          <p:cNvSpPr/>
          <p:nvPr/>
        </p:nvSpPr>
        <p:spPr>
          <a:xfrm flipH="1">
            <a:off x="2209800" y="6318250"/>
            <a:ext cx="3497263" cy="539750"/>
          </a:xfrm>
          <a:prstGeom prst="parallelogram">
            <a:avLst>
              <a:gd name="adj" fmla="val 9257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TextBox 1"/>
          <p:cNvSpPr txBox="1">
            <a:spLocks noChangeArrowheads="1"/>
          </p:cNvSpPr>
          <p:nvPr/>
        </p:nvSpPr>
        <p:spPr bwMode="auto">
          <a:xfrm>
            <a:off x="-42862" y="6597650"/>
            <a:ext cx="2614613" cy="2143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en-US" sz="800" b="0" i="1" u="none" strike="noStrike" kern="1200" cap="none" spc="0" normalizeH="0" baseline="0" noProof="0" dirty="0" err="1">
                <a:ln>
                  <a:noFill/>
                </a:ln>
                <a:solidFill>
                  <a:srgbClr val="FFFF00"/>
                </a:solidFill>
                <a:effectLst/>
                <a:uLnTx/>
                <a:uFillTx/>
                <a:latin typeface="Calibri" panose="020F0502020204030204" pitchFamily="34" charset="0"/>
                <a:ea typeface="+mn-ea"/>
                <a:cs typeface="+mn-cs"/>
              </a:rPr>
              <a:t>Bahagian</a:t>
            </a:r>
            <a:r>
              <a:rPr kumimoji="0" lang="en-US" altLang="en-US" sz="800" b="0" i="1"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a:t>
            </a:r>
            <a:r>
              <a:rPr kumimoji="0" lang="en-US" altLang="en-US" sz="800" b="0" i="1" u="none" strike="noStrike" kern="1200" cap="none" spc="0" normalizeH="0" baseline="0" noProof="0" dirty="0" err="1">
                <a:ln>
                  <a:noFill/>
                </a:ln>
                <a:solidFill>
                  <a:srgbClr val="FFFF00"/>
                </a:solidFill>
                <a:effectLst/>
                <a:uLnTx/>
                <a:uFillTx/>
                <a:latin typeface="Calibri" panose="020F0502020204030204" pitchFamily="34" charset="0"/>
                <a:ea typeface="+mn-ea"/>
                <a:cs typeface="+mn-cs"/>
              </a:rPr>
              <a:t>Perancangan</a:t>
            </a:r>
            <a:r>
              <a:rPr kumimoji="0" lang="en-US" altLang="en-US" sz="800" b="0" i="1"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Dasar &amp; </a:t>
            </a:r>
            <a:r>
              <a:rPr kumimoji="0" lang="en-US" altLang="en-US" sz="800" b="0" i="1" u="none" strike="noStrike" kern="1200" cap="none" spc="0" normalizeH="0" baseline="0" noProof="0" dirty="0" err="1">
                <a:ln>
                  <a:noFill/>
                </a:ln>
                <a:solidFill>
                  <a:srgbClr val="FFFF00"/>
                </a:solidFill>
                <a:effectLst/>
                <a:uLnTx/>
                <a:uFillTx/>
                <a:latin typeface="Calibri" panose="020F0502020204030204" pitchFamily="34" charset="0"/>
                <a:ea typeface="+mn-ea"/>
                <a:cs typeface="+mn-cs"/>
              </a:rPr>
              <a:t>Penyelarasan</a:t>
            </a:r>
            <a:r>
              <a:rPr kumimoji="0" lang="en-US" altLang="en-US" sz="800" b="0" i="1"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(BDP)</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en-US" dirty="0"/>
              <a:t>Click to edit Master title style</a:t>
            </a:r>
          </a:p>
        </p:txBody>
      </p:sp>
      <p:sp>
        <p:nvSpPr>
          <p:cNvPr id="2051" name="Text Placeholder 2"/>
          <p:cNvSpPr>
            <a:spLocks noGrp="1"/>
          </p:cNvSpPr>
          <p:nvPr>
            <p:ph type="body" idx="1"/>
          </p:nvPr>
        </p:nvSpPr>
        <p:spPr>
          <a:xfrm>
            <a:off x="609600" y="1600200"/>
            <a:ext cx="109728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0" fontAlgn="base" latinLnBrk="0" hangingPunct="0">
              <a:lnSpc>
                <a:spcPct val="100000"/>
              </a:lnSpc>
              <a:spcBef>
                <a:spcPct val="0"/>
              </a:spcBef>
              <a:spcAft>
                <a:spcPct val="0"/>
              </a:spcAft>
              <a:buClrTx/>
              <a:buSzTx/>
              <a:buFontTx/>
              <a:buNone/>
              <a:defRPr/>
            </a:pPr>
            <a:fld id="{D142AF14-A5C5-40C9-8062-26D306DCE079}"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defRPr/>
              </a:pPr>
              <a:t>10/6/2022</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marL="0" marR="0" lvl="0" indent="0" algn="r" defTabSz="457200" rtl="0" eaLnBrk="0" fontAlgn="base" latinLnBrk="0" hangingPunct="0">
              <a:lnSpc>
                <a:spcPct val="100000"/>
              </a:lnSpc>
              <a:spcBef>
                <a:spcPct val="0"/>
              </a:spcBef>
              <a:spcAft>
                <a:spcPct val="0"/>
              </a:spcAft>
              <a:buClrTx/>
              <a:buSzTx/>
              <a:buFontTx/>
              <a:buNone/>
              <a:defRPr/>
            </a:pPr>
            <a:fld id="{2F3D05E1-F73D-40CD-A48F-E2A1E1356939}"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24.xml"/><Relationship Id="rId16" Type="http://schemas.openxmlformats.org/officeDocument/2006/relationships/image" Target="../media/image76.jpeg"/><Relationship Id="rId1" Type="http://schemas.openxmlformats.org/officeDocument/2006/relationships/slideLayout" Target="../slideLayouts/slideLayout14.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 Id="rId1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umlah-mangsa-banjir"/>
          <p:cNvPicPr>
            <a:picLocks noChangeAspect="1"/>
          </p:cNvPicPr>
          <p:nvPr/>
        </p:nvPicPr>
        <p:blipFill>
          <a:blip r:embed="rId3"/>
          <a:stretch>
            <a:fillRect/>
          </a:stretch>
        </p:blipFill>
        <p:spPr>
          <a:xfrm>
            <a:off x="0" y="462598"/>
            <a:ext cx="12192635" cy="5920105"/>
          </a:xfrm>
          <a:prstGeom prst="rect">
            <a:avLst/>
          </a:prstGeom>
          <a:effectLst>
            <a:softEdge rad="317500"/>
          </a:effectLst>
        </p:spPr>
      </p:pic>
      <p:sp>
        <p:nvSpPr>
          <p:cNvPr id="11" name="Rectangle 1"/>
          <p:cNvSpPr>
            <a:spLocks noChangeArrowheads="1"/>
          </p:cNvSpPr>
          <p:nvPr/>
        </p:nvSpPr>
        <p:spPr bwMode="auto">
          <a:xfrm>
            <a:off x="1524000" y="1359774"/>
            <a:ext cx="9144000" cy="2215991"/>
          </a:xfrm>
          <a:prstGeom prst="rect">
            <a:avLst/>
          </a:prstGeom>
          <a:solidFill>
            <a:schemeClr val="tx1">
              <a:alpha val="54000"/>
            </a:schemeClr>
          </a:solidFill>
          <a:ln w="9525">
            <a:noFill/>
            <a:miter lim="800000"/>
          </a:ln>
          <a:effectLst/>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PENGENALAN KEPADA PENGURUSAN DAN PENGURANGAN RISIKO BENCANA KOMUNITI</a:t>
            </a: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MAJLIS PELANCARAN PASUKAN TINDAKAN KECEMASAN KOMUNITI (CERT) DAERAH KLANG</a:t>
            </a:r>
            <a:endParaRPr lang="en-US" sz="2000" b="1" dirty="0">
              <a:solidFill>
                <a:schemeClr val="bg1"/>
              </a:solidFill>
              <a:effectLst>
                <a:outerShdw blurRad="38100" dist="38100" dir="2700000" algn="tl">
                  <a:srgbClr val="000000">
                    <a:alpha val="43137"/>
                  </a:srgbClr>
                </a:outerShdw>
              </a:effectLst>
              <a:latin typeface="+mn-lt"/>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3080" name="Rectangle 1"/>
          <p:cNvSpPr>
            <a:spLocks noChangeArrowheads="1"/>
          </p:cNvSpPr>
          <p:nvPr/>
        </p:nvSpPr>
        <p:spPr bwMode="auto">
          <a:xfrm>
            <a:off x="1524000" y="7366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rPr>
              <a:t>SESI PEMBENTANGAN 1</a:t>
            </a:r>
            <a:endParaRPr kumimoji="0" lang="en-MY"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Rectangle 1"/>
          <p:cNvSpPr>
            <a:spLocks noChangeArrowheads="1"/>
          </p:cNvSpPr>
          <p:nvPr/>
        </p:nvSpPr>
        <p:spPr bwMode="auto">
          <a:xfrm>
            <a:off x="3025775" y="466090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Kolaborasi</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 </a:t>
            </a:r>
            <a:r>
              <a:rPr kumimoji="0" lang="en-US" sz="1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Bersama</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a:t>
            </a:r>
            <a:endParaRPr kumimoji="0" lang="en-MY"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46899" y="5030788"/>
            <a:ext cx="4318344" cy="1187543"/>
          </a:xfrm>
          <a:prstGeom prst="rect">
            <a:avLst/>
          </a:prstGeom>
          <a:noFill/>
          <a:ln>
            <a:noFill/>
          </a:ln>
          <a:effectLst>
            <a:glow rad="635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4276862" y="3811588"/>
            <a:ext cx="3665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rPr>
              <a:t>08 OKTOBER 2022</a:t>
            </a:r>
            <a:endParaRPr kumimoji="0" lang="en-MY"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 name="Content Placeholder 1" descr="1200px-Coat_of_arms_of_Selangor.svg"/>
          <p:cNvPicPr>
            <a:picLocks noGrp="1" noChangeAspect="1"/>
          </p:cNvPicPr>
          <p:nvPr>
            <p:ph idx="1"/>
          </p:nvPr>
        </p:nvPicPr>
        <p:blipFill>
          <a:blip r:embed="rId5" cstate="print"/>
          <a:stretch>
            <a:fillRect/>
          </a:stretch>
        </p:blipFill>
        <p:spPr>
          <a:xfrm>
            <a:off x="3495812" y="4950935"/>
            <a:ext cx="781050" cy="11277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pic>
        <p:nvPicPr>
          <p:cNvPr id="33795" name="3.jpg" descr="3.jpg"/>
          <p:cNvPicPr>
            <a:picLocks noChangeAspect="1"/>
          </p:cNvPicPr>
          <p:nvPr/>
        </p:nvPicPr>
        <p:blipFill>
          <a:blip r:embed="rId3"/>
          <a:stretch>
            <a:fillRect/>
          </a:stretch>
        </p:blipFill>
        <p:spPr>
          <a:xfrm>
            <a:off x="6096000" y="1735138"/>
            <a:ext cx="5757863" cy="4297362"/>
          </a:xfrm>
          <a:prstGeom prst="rect">
            <a:avLst/>
          </a:prstGeom>
          <a:noFill/>
          <a:ln w="12700">
            <a:noFill/>
          </a:ln>
        </p:spPr>
      </p:pic>
      <p:pic>
        <p:nvPicPr>
          <p:cNvPr id="33796" name="4.jpg" descr="4.jpg"/>
          <p:cNvPicPr>
            <a:picLocks noChangeAspect="1"/>
          </p:cNvPicPr>
          <p:nvPr/>
        </p:nvPicPr>
        <p:blipFill>
          <a:blip r:embed="rId4"/>
          <a:stretch>
            <a:fillRect/>
          </a:stretch>
        </p:blipFill>
        <p:spPr>
          <a:xfrm>
            <a:off x="250825" y="1735138"/>
            <a:ext cx="5716588" cy="4294187"/>
          </a:xfrm>
          <a:prstGeom prst="rect">
            <a:avLst/>
          </a:prstGeom>
          <a:noFill/>
          <a:ln w="12700">
            <a:noFill/>
          </a:ln>
        </p:spPr>
      </p:pic>
      <p:sp>
        <p:nvSpPr>
          <p:cNvPr id="33797"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Peranan Komuniti Dalam Pengurangan Risiko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8" name="Rectangle 7"/>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pic>
        <p:nvPicPr>
          <p:cNvPr id="35843" name="5.jpg" descr="5.jpg"/>
          <p:cNvPicPr>
            <a:picLocks noChangeAspect="1"/>
          </p:cNvPicPr>
          <p:nvPr/>
        </p:nvPicPr>
        <p:blipFill>
          <a:blip r:embed="rId3"/>
          <a:stretch>
            <a:fillRect/>
          </a:stretch>
        </p:blipFill>
        <p:spPr>
          <a:xfrm>
            <a:off x="458788" y="1863725"/>
            <a:ext cx="5521325" cy="4152900"/>
          </a:xfrm>
          <a:prstGeom prst="rect">
            <a:avLst/>
          </a:prstGeom>
          <a:noFill/>
          <a:ln w="12700">
            <a:noFill/>
          </a:ln>
        </p:spPr>
      </p:pic>
      <p:pic>
        <p:nvPicPr>
          <p:cNvPr id="35844" name="Picture 2"/>
          <p:cNvPicPr>
            <a:picLocks noChangeAspect="1"/>
          </p:cNvPicPr>
          <p:nvPr/>
        </p:nvPicPr>
        <p:blipFill>
          <a:blip r:embed="rId4"/>
          <a:stretch>
            <a:fillRect/>
          </a:stretch>
        </p:blipFill>
        <p:spPr>
          <a:xfrm>
            <a:off x="6224588" y="1865313"/>
            <a:ext cx="5534025" cy="4151312"/>
          </a:xfrm>
          <a:prstGeom prst="rect">
            <a:avLst/>
          </a:prstGeom>
          <a:noFill/>
          <a:ln w="9525">
            <a:noFill/>
          </a:ln>
        </p:spPr>
      </p:pic>
      <p:sp>
        <p:nvSpPr>
          <p:cNvPr id="35845"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Peranan Komuniti Dalam Pengurangan Risiko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8" name="Rectangle 7"/>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graphicFrame>
        <p:nvGraphicFramePr>
          <p:cNvPr id="9" name="Table"/>
          <p:cNvGraphicFramePr/>
          <p:nvPr/>
        </p:nvGraphicFramePr>
        <p:xfrm>
          <a:off x="2963863" y="1820863"/>
          <a:ext cx="6578600" cy="3857628"/>
        </p:xfrm>
        <a:graphic>
          <a:graphicData uri="http://schemas.openxmlformats.org/drawingml/2006/table">
            <a:tbl>
              <a:tblPr/>
              <a:tblGrid>
                <a:gridCol w="3289300">
                  <a:extLst>
                    <a:ext uri="{9D8B030D-6E8A-4147-A177-3AD203B41FA5}">
                      <a16:colId xmlns:a16="http://schemas.microsoft.com/office/drawing/2014/main" val="20000"/>
                    </a:ext>
                  </a:extLst>
                </a:gridCol>
                <a:gridCol w="3289300">
                  <a:extLst>
                    <a:ext uri="{9D8B030D-6E8A-4147-A177-3AD203B41FA5}">
                      <a16:colId xmlns:a16="http://schemas.microsoft.com/office/drawing/2014/main" val="20001"/>
                    </a:ext>
                  </a:extLst>
                </a:gridCol>
              </a:tblGrid>
              <a:tr h="642938">
                <a:tc>
                  <a:txBody>
                    <a:bodyPr/>
                    <a:lstStyle/>
                    <a:p>
                      <a:pPr algn="ctr" defTabSz="914400">
                        <a:tabLst>
                          <a:tab pos="1181100" algn="l"/>
                        </a:tabLst>
                        <a:defRPr sz="1800"/>
                      </a:pPr>
                      <a:r>
                        <a:rPr sz="2400" b="1" dirty="0">
                          <a:solidFill>
                            <a:srgbClr val="FFFF00"/>
                          </a:solidFill>
                          <a:latin typeface="Arial" panose="020B0604020202020204"/>
                          <a:ea typeface="Arial" panose="020B0604020202020204"/>
                          <a:cs typeface="Arial" panose="020B0604020202020204"/>
                          <a:sym typeface="Arial" panose="020B0604020202020204"/>
                        </a:rPr>
                        <a:t>POSITIF</a:t>
                      </a:r>
                    </a:p>
                  </a:txBody>
                  <a:tcPr marL="50791" marR="50791" marT="50808" marB="50808" anchor="ctr" horzOverflow="overflow">
                    <a:lnR w="12700">
                      <a:solidFill>
                        <a:srgbClr val="000000"/>
                      </a:solidFill>
                      <a:prstDash val="dash"/>
                      <a:miter lim="0"/>
                    </a:lnR>
                    <a:lnB w="12700">
                      <a:solidFill>
                        <a:srgbClr val="000000"/>
                      </a:solidFill>
                      <a:miter lim="0"/>
                    </a:lnB>
                    <a:solidFill>
                      <a:srgbClr val="0070C0"/>
                    </a:solidFill>
                  </a:tcPr>
                </a:tc>
                <a:tc>
                  <a:txBody>
                    <a:bodyPr/>
                    <a:lstStyle/>
                    <a:p>
                      <a:pPr algn="ctr" defTabSz="914400">
                        <a:tabLst>
                          <a:tab pos="1181100" algn="l"/>
                        </a:tabLst>
                        <a:defRPr sz="1800"/>
                      </a:pPr>
                      <a:r>
                        <a:rPr sz="2400" b="1" dirty="0">
                          <a:solidFill>
                            <a:srgbClr val="FFFF00"/>
                          </a:solidFill>
                          <a:latin typeface="Arial" panose="020B0604020202020204"/>
                          <a:ea typeface="Arial" panose="020B0604020202020204"/>
                          <a:cs typeface="Arial" panose="020B0604020202020204"/>
                          <a:sym typeface="Arial" panose="020B0604020202020204"/>
                        </a:rPr>
                        <a:t>NEGATIF</a:t>
                      </a:r>
                    </a:p>
                  </a:txBody>
                  <a:tcPr marL="50791" marR="50791" marT="50808" marB="50808" anchor="ctr" horzOverflow="overflow">
                    <a:lnL w="12700">
                      <a:solidFill>
                        <a:srgbClr val="000000"/>
                      </a:solidFill>
                      <a:prstDash val="dash"/>
                      <a:miter lim="0"/>
                    </a:lnL>
                    <a:lnB w="12700">
                      <a:solidFill>
                        <a:srgbClr val="000000"/>
                      </a:solidFill>
                      <a:miter lim="0"/>
                    </a:lnB>
                    <a:solidFill>
                      <a:srgbClr val="FF0000"/>
                    </a:solidFill>
                  </a:tcPr>
                </a:tc>
                <a:extLst>
                  <a:ext uri="{0D108BD9-81ED-4DB2-BD59-A6C34878D82A}">
                    <a16:rowId xmlns:a16="http://schemas.microsoft.com/office/drawing/2014/main" val="10000"/>
                  </a:ext>
                </a:extLst>
              </a:tr>
              <a:tr h="642938">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Selamat</a:t>
                      </a:r>
                    </a:p>
                  </a:txBody>
                  <a:tcPr marL="50791" marR="50791" marT="50808" marB="50808" anchor="ctr" horzOverflow="overflow">
                    <a:lnR w="12700">
                      <a:solidFill>
                        <a:srgbClr val="000000"/>
                      </a:solidFill>
                      <a:prstDash val="dash"/>
                      <a:miter lim="0"/>
                    </a:lnR>
                    <a:lnT w="12700">
                      <a:solidFill>
                        <a:srgbClr val="000000"/>
                      </a:solidFill>
                      <a:miter lim="0"/>
                    </a:lnT>
                    <a:lnB w="12700">
                      <a:solidFill>
                        <a:srgbClr val="000000"/>
                      </a:solidFill>
                      <a:prstDash val="dash"/>
                      <a:miter lim="0"/>
                    </a:lnB>
                    <a:noFill/>
                  </a:tcPr>
                </a:tc>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Bahaya</a:t>
                      </a:r>
                    </a:p>
                  </a:txBody>
                  <a:tcPr marL="50791" marR="50791" marT="50808" marB="50808" anchor="ctr" horzOverflow="overflow">
                    <a:lnL w="12700">
                      <a:solidFill>
                        <a:srgbClr val="000000"/>
                      </a:solidFill>
                      <a:prstDash val="dash"/>
                      <a:miter lim="0"/>
                    </a:lnL>
                    <a:lnT w="12700">
                      <a:solidFill>
                        <a:srgbClr val="000000"/>
                      </a:solidFill>
                      <a:miter lim="0"/>
                    </a:lnT>
                    <a:lnB w="12700">
                      <a:solidFill>
                        <a:srgbClr val="000000"/>
                      </a:solidFill>
                      <a:prstDash val="dash"/>
                      <a:miter lim="0"/>
                    </a:lnB>
                    <a:noFill/>
                  </a:tcPr>
                </a:tc>
                <a:extLst>
                  <a:ext uri="{0D108BD9-81ED-4DB2-BD59-A6C34878D82A}">
                    <a16:rowId xmlns:a16="http://schemas.microsoft.com/office/drawing/2014/main" val="10001"/>
                  </a:ext>
                </a:extLst>
              </a:tr>
              <a:tr h="642938">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Kebaikan</a:t>
                      </a:r>
                    </a:p>
                  </a:txBody>
                  <a:tcPr marL="50791" marR="50791" marT="50808" marB="50808" anchor="ctr" horzOverflow="overflow">
                    <a:lnR w="12700">
                      <a:solidFill>
                        <a:srgbClr val="000000"/>
                      </a:solidFill>
                      <a:prstDash val="dash"/>
                      <a:miter lim="0"/>
                    </a:lnR>
                    <a:lnT w="12700">
                      <a:solidFill>
                        <a:srgbClr val="000000"/>
                      </a:solidFill>
                      <a:prstDash val="dash"/>
                      <a:miter lim="0"/>
                    </a:lnT>
                    <a:lnB w="12700">
                      <a:solidFill>
                        <a:srgbClr val="000000"/>
                      </a:solidFill>
                      <a:prstDash val="dash"/>
                      <a:miter lim="0"/>
                    </a:lnB>
                    <a:noFill/>
                  </a:tcPr>
                </a:tc>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Keburukan</a:t>
                      </a:r>
                    </a:p>
                  </a:txBody>
                  <a:tcPr marL="50791" marR="50791" marT="50808" marB="50808" anchor="ctr" horzOverflow="overflow">
                    <a:lnL w="12700">
                      <a:solidFill>
                        <a:srgbClr val="000000"/>
                      </a:solidFill>
                      <a:prstDash val="dash"/>
                      <a:miter lim="0"/>
                    </a:lnL>
                    <a:lnT w="12700">
                      <a:solidFill>
                        <a:srgbClr val="000000"/>
                      </a:solidFill>
                      <a:prstDash val="dash"/>
                      <a:miter lim="0"/>
                    </a:lnT>
                    <a:lnB w="12700">
                      <a:solidFill>
                        <a:srgbClr val="000000"/>
                      </a:solidFill>
                      <a:prstDash val="dash"/>
                      <a:miter lim="0"/>
                    </a:lnB>
                    <a:noFill/>
                  </a:tcPr>
                </a:tc>
                <a:extLst>
                  <a:ext uri="{0D108BD9-81ED-4DB2-BD59-A6C34878D82A}">
                    <a16:rowId xmlns:a16="http://schemas.microsoft.com/office/drawing/2014/main" val="10002"/>
                  </a:ext>
                </a:extLst>
              </a:tr>
              <a:tr h="642938">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Meningkatkan</a:t>
                      </a:r>
                    </a:p>
                  </a:txBody>
                  <a:tcPr marL="50791" marR="50791" marT="50808" marB="50808" anchor="ctr" horzOverflow="overflow">
                    <a:lnR w="12700">
                      <a:solidFill>
                        <a:srgbClr val="000000"/>
                      </a:solidFill>
                      <a:prstDash val="dash"/>
                      <a:miter lim="0"/>
                    </a:lnR>
                    <a:lnT w="12700">
                      <a:solidFill>
                        <a:srgbClr val="000000"/>
                      </a:solidFill>
                      <a:prstDash val="dash"/>
                      <a:miter lim="0"/>
                    </a:lnT>
                    <a:lnB w="12700">
                      <a:solidFill>
                        <a:srgbClr val="000000"/>
                      </a:solidFill>
                      <a:prstDash val="dash"/>
                      <a:miter lim="0"/>
                    </a:lnB>
                    <a:noFill/>
                  </a:tcPr>
                </a:tc>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Mengurangkan</a:t>
                      </a:r>
                    </a:p>
                  </a:txBody>
                  <a:tcPr marL="50791" marR="50791" marT="50808" marB="50808" anchor="ctr" horzOverflow="overflow">
                    <a:lnL w="12700">
                      <a:solidFill>
                        <a:srgbClr val="000000"/>
                      </a:solidFill>
                      <a:prstDash val="dash"/>
                      <a:miter lim="0"/>
                    </a:lnL>
                    <a:lnT w="12700">
                      <a:solidFill>
                        <a:srgbClr val="000000"/>
                      </a:solidFill>
                      <a:prstDash val="dash"/>
                      <a:miter lim="0"/>
                    </a:lnT>
                    <a:lnB w="12700">
                      <a:solidFill>
                        <a:srgbClr val="000000"/>
                      </a:solidFill>
                      <a:prstDash val="dash"/>
                      <a:miter lim="0"/>
                    </a:lnB>
                    <a:noFill/>
                  </a:tcPr>
                </a:tc>
                <a:extLst>
                  <a:ext uri="{0D108BD9-81ED-4DB2-BD59-A6C34878D82A}">
                    <a16:rowId xmlns:a16="http://schemas.microsoft.com/office/drawing/2014/main" val="10003"/>
                  </a:ext>
                </a:extLst>
              </a:tr>
              <a:tr h="642938">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Ingat</a:t>
                      </a:r>
                    </a:p>
                  </a:txBody>
                  <a:tcPr marL="50791" marR="50791" marT="50808" marB="50808" anchor="ctr" horzOverflow="overflow">
                    <a:lnR w="12700">
                      <a:solidFill>
                        <a:srgbClr val="000000"/>
                      </a:solidFill>
                      <a:prstDash val="dash"/>
                      <a:miter lim="0"/>
                    </a:lnR>
                    <a:lnT w="12700">
                      <a:solidFill>
                        <a:srgbClr val="000000"/>
                      </a:solidFill>
                      <a:prstDash val="dash"/>
                      <a:miter lim="0"/>
                    </a:lnT>
                    <a:lnB w="12700">
                      <a:solidFill>
                        <a:srgbClr val="000000"/>
                      </a:solidFill>
                      <a:prstDash val="dash"/>
                      <a:miter lim="0"/>
                    </a:lnB>
                    <a:noFill/>
                  </a:tcPr>
                </a:tc>
                <a:tc>
                  <a:txBody>
                    <a:bodyPr/>
                    <a:lstStyle/>
                    <a:p>
                      <a:pPr algn="ctr" defTabSz="914400">
                        <a:defRPr sz="1800"/>
                      </a:pPr>
                      <a:r>
                        <a:rPr sz="2400">
                          <a:latin typeface="Arial" panose="020B0604020202020204"/>
                          <a:ea typeface="Arial" panose="020B0604020202020204"/>
                          <a:cs typeface="Arial" panose="020B0604020202020204"/>
                          <a:sym typeface="Arial" panose="020B0604020202020204"/>
                        </a:rPr>
                        <a:t>Lupa</a:t>
                      </a:r>
                    </a:p>
                  </a:txBody>
                  <a:tcPr marL="50791" marR="50791" marT="50808" marB="50808" anchor="ctr" horzOverflow="overflow">
                    <a:lnL w="12700">
                      <a:solidFill>
                        <a:srgbClr val="000000"/>
                      </a:solidFill>
                      <a:prstDash val="dash"/>
                      <a:miter lim="0"/>
                    </a:lnL>
                    <a:lnT w="12700">
                      <a:solidFill>
                        <a:srgbClr val="000000"/>
                      </a:solidFill>
                      <a:prstDash val="dash"/>
                      <a:miter lim="0"/>
                    </a:lnT>
                    <a:lnB w="12700">
                      <a:solidFill>
                        <a:srgbClr val="000000"/>
                      </a:solidFill>
                      <a:prstDash val="dash"/>
                      <a:miter lim="0"/>
                    </a:lnB>
                    <a:noFill/>
                  </a:tcPr>
                </a:tc>
                <a:extLst>
                  <a:ext uri="{0D108BD9-81ED-4DB2-BD59-A6C34878D82A}">
                    <a16:rowId xmlns:a16="http://schemas.microsoft.com/office/drawing/2014/main" val="10004"/>
                  </a:ext>
                </a:extLst>
              </a:tr>
              <a:tr h="642938">
                <a:tc>
                  <a:txBody>
                    <a:bodyPr/>
                    <a:lstStyle/>
                    <a:p>
                      <a:pPr algn="ctr" defTabSz="914400">
                        <a:defRPr sz="1800"/>
                      </a:pPr>
                      <a:r>
                        <a:rPr sz="2400" b="1" dirty="0" err="1">
                          <a:solidFill>
                            <a:srgbClr val="0000FF"/>
                          </a:solidFill>
                          <a:latin typeface="Arial" panose="020B0604020202020204"/>
                          <a:ea typeface="Arial" panose="020B0604020202020204"/>
                          <a:cs typeface="Arial" panose="020B0604020202020204"/>
                          <a:sym typeface="Arial" panose="020B0604020202020204"/>
                        </a:rPr>
                        <a:t>Keupayaan</a:t>
                      </a:r>
                      <a:endParaRPr sz="2400" b="1" dirty="0">
                        <a:solidFill>
                          <a:srgbClr val="0000FF"/>
                        </a:solidFill>
                        <a:latin typeface="Arial" panose="020B0604020202020204"/>
                        <a:ea typeface="Arial" panose="020B0604020202020204"/>
                        <a:cs typeface="Arial" panose="020B0604020202020204"/>
                        <a:sym typeface="Arial" panose="020B0604020202020204"/>
                      </a:endParaRPr>
                    </a:p>
                  </a:txBody>
                  <a:tcPr marL="50791" marR="50791" marT="50808" marB="50808" anchor="ctr" horzOverflow="overflow">
                    <a:lnR w="12700">
                      <a:solidFill>
                        <a:srgbClr val="000000"/>
                      </a:solidFill>
                      <a:prstDash val="dash"/>
                      <a:miter lim="0"/>
                    </a:lnR>
                    <a:lnT w="12700">
                      <a:solidFill>
                        <a:srgbClr val="000000"/>
                      </a:solidFill>
                      <a:prstDash val="dash"/>
                      <a:miter lim="0"/>
                    </a:lnT>
                    <a:noFill/>
                  </a:tcPr>
                </a:tc>
                <a:tc>
                  <a:txBody>
                    <a:bodyPr/>
                    <a:lstStyle/>
                    <a:p>
                      <a:pPr algn="ctr" defTabSz="914400">
                        <a:defRPr sz="1800"/>
                      </a:pPr>
                      <a:r>
                        <a:rPr sz="2400" b="1" dirty="0">
                          <a:solidFill>
                            <a:srgbClr val="C82506"/>
                          </a:solidFill>
                          <a:latin typeface="Arial" panose="020B0604020202020204"/>
                          <a:ea typeface="Arial" panose="020B0604020202020204"/>
                          <a:cs typeface="Arial" panose="020B0604020202020204"/>
                          <a:sym typeface="Arial" panose="020B0604020202020204"/>
                        </a:rPr>
                        <a:t>Keterancaman</a:t>
                      </a:r>
                    </a:p>
                  </a:txBody>
                  <a:tcPr marL="50791" marR="50791" marT="50808" marB="50808" anchor="ctr" horzOverflow="overflow">
                    <a:lnL w="12700">
                      <a:solidFill>
                        <a:srgbClr val="000000"/>
                      </a:solidFill>
                      <a:prstDash val="dash"/>
                      <a:miter lim="0"/>
                    </a:lnL>
                    <a:lnT w="12700">
                      <a:solidFill>
                        <a:srgbClr val="000000"/>
                      </a:solidFill>
                      <a:prstDash val="dash"/>
                      <a:miter lim="0"/>
                    </a:lnT>
                    <a:noFill/>
                  </a:tcPr>
                </a:tc>
                <a:extLst>
                  <a:ext uri="{0D108BD9-81ED-4DB2-BD59-A6C34878D82A}">
                    <a16:rowId xmlns:a16="http://schemas.microsoft.com/office/drawing/2014/main" val="10005"/>
                  </a:ext>
                </a:extLst>
              </a:tr>
            </a:tbl>
          </a:graphicData>
        </a:graphic>
      </p:graphicFrame>
      <p:sp>
        <p:nvSpPr>
          <p:cNvPr id="37914"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Istilah Yang Berkaitan Dengan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7" name="Rectangle 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sp>
        <p:nvSpPr>
          <p:cNvPr id="39939" name="Line"/>
          <p:cNvSpPr/>
          <p:nvPr/>
        </p:nvSpPr>
        <p:spPr>
          <a:xfrm>
            <a:off x="693738" y="3873500"/>
            <a:ext cx="5862637" cy="4763"/>
          </a:xfrm>
          <a:prstGeom prst="line">
            <a:avLst/>
          </a:prstGeom>
          <a:ln w="50800" cap="flat" cmpd="sng">
            <a:solidFill>
              <a:srgbClr val="000000"/>
            </a:solidFill>
            <a:prstDash val="solid"/>
            <a:miter lim="400000"/>
            <a:headEnd type="none" w="med" len="med"/>
            <a:tailEnd type="none" w="med" len="med"/>
          </a:ln>
        </p:spPr>
      </p:sp>
      <p:sp>
        <p:nvSpPr>
          <p:cNvPr id="39940" name="=   Risiko Bencana"/>
          <p:cNvSpPr txBox="1"/>
          <p:nvPr/>
        </p:nvSpPr>
        <p:spPr>
          <a:xfrm>
            <a:off x="6938963" y="3722688"/>
            <a:ext cx="5060950" cy="576262"/>
          </a:xfrm>
          <a:prstGeom prst="rect">
            <a:avLst/>
          </a:prstGeom>
          <a:noFill/>
          <a:ln w="12700">
            <a:noFill/>
          </a:ln>
        </p:spPr>
        <p:txBody>
          <a:bodyPr lIns="50800" tIns="50800" rIns="50800" bIns="50800" anchor="ctr" anchorCtr="0">
            <a:spAutoFit/>
          </a:bodyPr>
          <a:lstStyle/>
          <a:p>
            <a:pPr eaLnBrk="1" hangingPunct="1">
              <a:lnSpc>
                <a:spcPct val="70000"/>
              </a:lnSpc>
            </a:pPr>
            <a:r>
              <a:rPr lang="en-US" altLang="en-US" sz="4400" dirty="0">
                <a:latin typeface="Arial" panose="020B0604020202020204" pitchFamily="34" charset="0"/>
                <a:cs typeface="Arial" panose="020B0604020202020204" pitchFamily="34" charset="0"/>
                <a:sym typeface="Arial" panose="020B0604020202020204" pitchFamily="34" charset="0"/>
              </a:rPr>
              <a:t>=   </a:t>
            </a:r>
            <a:r>
              <a:rPr lang="en-US" altLang="en-US" sz="4400" b="1" dirty="0">
                <a:latin typeface="Arial" panose="020B0604020202020204" pitchFamily="34" charset="0"/>
                <a:cs typeface="Arial" panose="020B0604020202020204" pitchFamily="34" charset="0"/>
                <a:sym typeface="Arial" panose="020B0604020202020204" pitchFamily="34" charset="0"/>
              </a:rPr>
              <a:t>Risiko Bencana</a:t>
            </a:r>
            <a:endParaRPr lang="en-US" altLang="en-US" sz="4400" b="1" dirty="0">
              <a:latin typeface="Arial" panose="020B0604020202020204" pitchFamily="34" charset="0"/>
              <a:ea typeface="Arial" panose="020B0604020202020204" pitchFamily="34" charset="0"/>
              <a:sym typeface="Arial" panose="020B0604020202020204" pitchFamily="34" charset="0"/>
            </a:endParaRPr>
          </a:p>
        </p:txBody>
      </p:sp>
      <p:sp>
        <p:nvSpPr>
          <p:cNvPr id="10" name="Bahaya"/>
          <p:cNvSpPr txBox="1"/>
          <p:nvPr/>
        </p:nvSpPr>
        <p:spPr>
          <a:xfrm>
            <a:off x="693738" y="3340100"/>
            <a:ext cx="1927225" cy="533400"/>
          </a:xfrm>
          <a:prstGeom prst="rect">
            <a:avLst/>
          </a:prstGeom>
          <a:noFill/>
          <a:ln w="12700">
            <a:noFill/>
          </a:ln>
        </p:spPr>
        <p:txBody>
          <a:bodyPr wrap="none" lIns="50800" tIns="50800" rIns="50800" bIns="50800" anchor="ctr" anchorCtr="0">
            <a:spAutoFit/>
          </a:bodyPr>
          <a:lstStyle/>
          <a:p>
            <a:pPr eaLnBrk="1" hangingPunct="1">
              <a:lnSpc>
                <a:spcPct val="70000"/>
              </a:lnSpc>
            </a:pPr>
            <a:r>
              <a:rPr lang="en-US" altLang="en-US" sz="4000" b="1" dirty="0">
                <a:solidFill>
                  <a:srgbClr val="FF0000"/>
                </a:solidFill>
                <a:latin typeface="Arial" panose="020B0604020202020204" pitchFamily="34" charset="0"/>
                <a:cs typeface="Arial" panose="020B0604020202020204" pitchFamily="34" charset="0"/>
                <a:sym typeface="Arial" panose="020B0604020202020204" pitchFamily="34" charset="0"/>
              </a:rPr>
              <a:t>Bahaya</a:t>
            </a:r>
            <a:endParaRPr lang="en-US" altLang="en-US" sz="4000" b="1" dirty="0">
              <a:solidFill>
                <a:srgbClr val="FF0000"/>
              </a:solidFill>
              <a:latin typeface="Arial" panose="020B0604020202020204" pitchFamily="34" charset="0"/>
              <a:ea typeface="Arial" panose="020B0604020202020204" pitchFamily="34" charset="0"/>
              <a:sym typeface="Arial" panose="020B0604020202020204" pitchFamily="34" charset="0"/>
            </a:endParaRPr>
          </a:p>
        </p:txBody>
      </p:sp>
      <p:sp>
        <p:nvSpPr>
          <p:cNvPr id="11" name="Keterancaman"/>
          <p:cNvSpPr txBox="1"/>
          <p:nvPr/>
        </p:nvSpPr>
        <p:spPr>
          <a:xfrm>
            <a:off x="3003550" y="3340100"/>
            <a:ext cx="3638550" cy="533400"/>
          </a:xfrm>
          <a:prstGeom prst="rect">
            <a:avLst/>
          </a:prstGeom>
          <a:ln w="12700">
            <a:miter lim="400000"/>
          </a:ln>
        </p:spPr>
        <p:txBody>
          <a:bodyPr wrap="none" lIns="50800" tIns="50800" rIns="50800" bIns="50800" anchor="ctr">
            <a:spAutoFit/>
          </a:bodyPr>
          <a:lstStyle>
            <a:lvl1pPr defTabSz="457200">
              <a:lnSpc>
                <a:spcPct val="70000"/>
              </a:lnSpc>
              <a:defRPr sz="3600">
                <a:latin typeface="Arial" panose="020B0604020202020204"/>
                <a:ea typeface="Arial" panose="020B0604020202020204"/>
                <a:cs typeface="Arial" panose="020B0604020202020204"/>
                <a:sym typeface="Arial" panose="020B0604020202020204"/>
              </a:defRPr>
            </a:lvl1pPr>
          </a:lstStyle>
          <a:p>
            <a:pPr marL="0" marR="0" lvl="0" indent="0" algn="l" defTabSz="457200" rtl="0" eaLnBrk="1" fontAlgn="auto" latinLnBrk="0" hangingPunct="1">
              <a:lnSpc>
                <a:spcPct val="70000"/>
              </a:lnSpc>
              <a:spcBef>
                <a:spcPts val="0"/>
              </a:spcBef>
              <a:spcAft>
                <a:spcPts val="0"/>
              </a:spcAft>
              <a:buClrTx/>
              <a:buSzTx/>
              <a:buFontTx/>
              <a:buNone/>
              <a:defRPr/>
            </a:pPr>
            <a:r>
              <a:rPr kumimoji="0" sz="4000" b="1" i="0" u="none" strike="noStrike" kern="1200" cap="none" spc="0" normalizeH="0" baseline="0" noProof="0" dirty="0" err="1">
                <a:ln>
                  <a:noFill/>
                </a:ln>
                <a:solidFill>
                  <a:schemeClr val="accent2">
                    <a:lumMod val="75000"/>
                  </a:schemeClr>
                </a:solidFill>
                <a:effectLst/>
                <a:uLnTx/>
                <a:uFillTx/>
                <a:latin typeface="Arial" panose="020B0604020202020204"/>
                <a:ea typeface="Arial" panose="020B0604020202020204"/>
                <a:cs typeface="Arial" panose="020B0604020202020204"/>
                <a:sym typeface="Arial" panose="020B0604020202020204"/>
              </a:rPr>
              <a:t>Keterancaman</a:t>
            </a:r>
            <a:endParaRPr kumimoji="0" sz="4000" b="1" i="0" u="none" strike="noStrike" kern="1200" cap="none" spc="0" normalizeH="0" baseline="0" noProof="0" dirty="0">
              <a:ln>
                <a:noFill/>
              </a:ln>
              <a:solidFill>
                <a:schemeClr val="accent2">
                  <a:lumMod val="75000"/>
                </a:schemeClr>
              </a:solidFill>
              <a:effectLst/>
              <a:uLnTx/>
              <a:uFillTx/>
              <a:latin typeface="Arial" panose="020B0604020202020204"/>
              <a:ea typeface="Arial" panose="020B0604020202020204"/>
              <a:cs typeface="Arial" panose="020B0604020202020204"/>
              <a:sym typeface="Arial" panose="020B0604020202020204"/>
            </a:endParaRPr>
          </a:p>
        </p:txBody>
      </p:sp>
      <p:sp>
        <p:nvSpPr>
          <p:cNvPr id="12" name="Daya Tahan"/>
          <p:cNvSpPr txBox="1"/>
          <p:nvPr/>
        </p:nvSpPr>
        <p:spPr>
          <a:xfrm>
            <a:off x="1892300" y="4154488"/>
            <a:ext cx="2941638" cy="534987"/>
          </a:xfrm>
          <a:prstGeom prst="rect">
            <a:avLst/>
          </a:prstGeom>
          <a:noFill/>
          <a:ln w="12700">
            <a:noFill/>
          </a:ln>
        </p:spPr>
        <p:txBody>
          <a:bodyPr wrap="none" lIns="50800" tIns="50800" rIns="50800" bIns="50800" anchor="ctr" anchorCtr="0">
            <a:spAutoFit/>
          </a:bodyPr>
          <a:lstStyle/>
          <a:p>
            <a:pPr eaLnBrk="1" hangingPunct="1">
              <a:lnSpc>
                <a:spcPct val="70000"/>
              </a:lnSpc>
            </a:pPr>
            <a:r>
              <a:rPr lang="en-US" altLang="en-US" sz="4000" b="1" dirty="0">
                <a:solidFill>
                  <a:srgbClr val="0000CC"/>
                </a:solidFill>
                <a:latin typeface="Arial" panose="020B0604020202020204" pitchFamily="34" charset="0"/>
                <a:cs typeface="Arial" panose="020B0604020202020204" pitchFamily="34" charset="0"/>
                <a:sym typeface="Arial" panose="020B0604020202020204" pitchFamily="34" charset="0"/>
              </a:rPr>
              <a:t>Daya Tahan</a:t>
            </a:r>
            <a:endParaRPr lang="en-US" altLang="en-US" sz="4000" b="1" dirty="0">
              <a:solidFill>
                <a:srgbClr val="0000CC"/>
              </a:solidFill>
              <a:latin typeface="Arial" panose="020B0604020202020204" pitchFamily="34" charset="0"/>
              <a:ea typeface="Arial" panose="020B0604020202020204" pitchFamily="34" charset="0"/>
              <a:sym typeface="Arial" panose="020B0604020202020204" pitchFamily="34" charset="0"/>
            </a:endParaRPr>
          </a:p>
        </p:txBody>
      </p:sp>
      <p:sp>
        <p:nvSpPr>
          <p:cNvPr id="39944" name="x"/>
          <p:cNvSpPr txBox="1"/>
          <p:nvPr/>
        </p:nvSpPr>
        <p:spPr>
          <a:xfrm>
            <a:off x="2647950" y="3382963"/>
            <a:ext cx="341313" cy="447675"/>
          </a:xfrm>
          <a:prstGeom prst="rect">
            <a:avLst/>
          </a:prstGeom>
          <a:noFill/>
          <a:ln w="12700">
            <a:noFill/>
          </a:ln>
        </p:spPr>
        <p:txBody>
          <a:bodyPr wrap="none" lIns="50800" tIns="50800" rIns="50800" bIns="50800" anchor="ctr" anchorCtr="0">
            <a:spAutoFit/>
          </a:bodyPr>
          <a:lstStyle/>
          <a:p>
            <a:pPr eaLnBrk="1" hangingPunct="1">
              <a:lnSpc>
                <a:spcPct val="80000"/>
              </a:lnSpc>
            </a:pPr>
            <a:r>
              <a:rPr lang="en-US" altLang="en-US" sz="2800" dirty="0">
                <a:latin typeface="Arial" panose="020B0604020202020204" pitchFamily="34" charset="0"/>
                <a:cs typeface="Arial" panose="020B0604020202020204" pitchFamily="34" charset="0"/>
                <a:sym typeface="Arial" panose="020B0604020202020204" pitchFamily="34" charset="0"/>
              </a:rPr>
              <a:t>X</a:t>
            </a:r>
            <a:endParaRPr lang="en-US" altLang="en-US" sz="2800" dirty="0">
              <a:latin typeface="Arial" panose="020B0604020202020204" pitchFamily="34" charset="0"/>
              <a:ea typeface="Arial" panose="020B0604020202020204" pitchFamily="34" charset="0"/>
              <a:sym typeface="Arial" panose="020B0604020202020204" pitchFamily="34" charset="0"/>
            </a:endParaRPr>
          </a:p>
        </p:txBody>
      </p:sp>
      <p:sp>
        <p:nvSpPr>
          <p:cNvPr id="4" name="Rounded Rectangle 3"/>
          <p:cNvSpPr/>
          <p:nvPr/>
        </p:nvSpPr>
        <p:spPr>
          <a:xfrm>
            <a:off x="693738" y="3240088"/>
            <a:ext cx="1927225" cy="565150"/>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14" name="Rounded Rectangle 13"/>
          <p:cNvSpPr/>
          <p:nvPr/>
        </p:nvSpPr>
        <p:spPr>
          <a:xfrm>
            <a:off x="3003550" y="3243263"/>
            <a:ext cx="3673475" cy="565150"/>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15" name="Rounded Rectangle 14"/>
          <p:cNvSpPr/>
          <p:nvPr/>
        </p:nvSpPr>
        <p:spPr>
          <a:xfrm>
            <a:off x="1524000" y="4060825"/>
            <a:ext cx="3697288" cy="628650"/>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39948"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Istilah Yang Berkaitan Dengan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17" name="Rectangle 1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entagon 40"/>
          <p:cNvSpPr/>
          <p:nvPr/>
        </p:nvSpPr>
        <p:spPr>
          <a:xfrm>
            <a:off x="6729413" y="1841500"/>
            <a:ext cx="1546225" cy="403225"/>
          </a:xfrm>
          <a:prstGeom prst="homePlat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lt1"/>
                </a:solidFill>
                <a:effectLst/>
                <a:uLnTx/>
                <a:uFillTx/>
                <a:latin typeface="+mn-lt"/>
                <a:ea typeface="+mn-ea"/>
                <a:cs typeface="+mn-cs"/>
              </a:rPr>
              <a:t>YAB TPM</a:t>
            </a:r>
          </a:p>
        </p:txBody>
      </p:sp>
      <p:sp>
        <p:nvSpPr>
          <p:cNvPr id="42" name="Pentagon 41"/>
          <p:cNvSpPr/>
          <p:nvPr/>
        </p:nvSpPr>
        <p:spPr>
          <a:xfrm>
            <a:off x="6729413" y="2297113"/>
            <a:ext cx="1546225" cy="403225"/>
          </a:xfrm>
          <a:prstGeom prst="homePlat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Ketua</a:t>
            </a:r>
            <a:r>
              <a:rPr kumimoji="0" lang="en-US" sz="1200" b="0" i="0" u="none" strike="noStrike" kern="1200" cap="none" spc="0" normalizeH="0" baseline="0" noProof="0" dirty="0">
                <a:ln>
                  <a:noFill/>
                </a:ln>
                <a:solidFill>
                  <a:schemeClr val="lt1"/>
                </a:solidFill>
                <a:effectLst/>
                <a:uLnTx/>
                <a:uFillTx/>
                <a:latin typeface="+mn-lt"/>
                <a:ea typeface="+mn-ea"/>
                <a:cs typeface="+mn-cs"/>
              </a:rPr>
              <a:t> Polis Negara / </a:t>
            </a:r>
            <a:r>
              <a:rPr kumimoji="0" lang="en-US" sz="1200" b="0" i="0" u="none" strike="noStrike" kern="1200" cap="none" spc="0" normalizeH="0" baseline="0" noProof="0" dirty="0" err="1">
                <a:ln>
                  <a:noFill/>
                </a:ln>
                <a:solidFill>
                  <a:schemeClr val="lt1"/>
                </a:solidFill>
                <a:effectLst/>
                <a:uLnTx/>
                <a:uFillTx/>
                <a:latin typeface="+mn-lt"/>
                <a:ea typeface="+mn-ea"/>
                <a:cs typeface="+mn-cs"/>
              </a:rPr>
              <a:t>Pengarah</a:t>
            </a:r>
            <a:r>
              <a:rPr kumimoji="0" lang="en-US" sz="1200" b="0" i="0" u="none" strike="noStrike" kern="1200" cap="none" spc="0" normalizeH="0" baseline="0" noProof="0" dirty="0">
                <a:ln>
                  <a:noFill/>
                </a:ln>
                <a:solidFill>
                  <a:schemeClr val="lt1"/>
                </a:solidFill>
                <a:effectLst/>
                <a:uLnTx/>
                <a:uFillTx/>
                <a:latin typeface="+mn-lt"/>
                <a:ea typeface="+mn-ea"/>
                <a:cs typeface="+mn-cs"/>
              </a:rPr>
              <a:t> KDNKA</a:t>
            </a:r>
          </a:p>
        </p:txBody>
      </p:sp>
      <p:sp>
        <p:nvSpPr>
          <p:cNvPr id="43" name="Pentagon 42"/>
          <p:cNvSpPr/>
          <p:nvPr/>
        </p:nvSpPr>
        <p:spPr>
          <a:xfrm>
            <a:off x="6729413" y="2976563"/>
            <a:ext cx="1546225" cy="401638"/>
          </a:xfrm>
          <a:prstGeom prst="homePlat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Setiausaha</a:t>
            </a:r>
            <a:r>
              <a:rPr kumimoji="0" lang="en-US" sz="1200" b="0" i="0" u="none" strike="noStrike" kern="1200" cap="none" spc="0" normalizeH="0" baseline="0" noProof="0" dirty="0">
                <a:ln>
                  <a:noFill/>
                </a:ln>
                <a:solidFill>
                  <a:schemeClr val="lt1"/>
                </a:solidFill>
                <a:effectLst/>
                <a:uLnTx/>
                <a:uFillTx/>
                <a:latin typeface="+mn-lt"/>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Kerajaan</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Negeri</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45" name="Pentagon 44"/>
          <p:cNvSpPr/>
          <p:nvPr/>
        </p:nvSpPr>
        <p:spPr>
          <a:xfrm>
            <a:off x="6729413" y="3432175"/>
            <a:ext cx="1546225" cy="401638"/>
          </a:xfrm>
          <a:prstGeom prst="homePlat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Ketua</a:t>
            </a:r>
            <a:r>
              <a:rPr kumimoji="0" lang="en-US" sz="1200" b="0" i="0" u="none" strike="noStrike" kern="1200" cap="none" spc="0" normalizeH="0" baseline="0" noProof="0" dirty="0">
                <a:ln>
                  <a:noFill/>
                </a:ln>
                <a:solidFill>
                  <a:schemeClr val="lt1"/>
                </a:solidFill>
                <a:effectLst/>
                <a:uLnTx/>
                <a:uFillTx/>
                <a:latin typeface="+mn-lt"/>
                <a:ea typeface="+mn-ea"/>
                <a:cs typeface="+mn-cs"/>
              </a:rPr>
              <a:t> Polis </a:t>
            </a:r>
            <a:r>
              <a:rPr kumimoji="0" lang="en-US" sz="1200" b="0" i="0" u="none" strike="noStrike" kern="1200" cap="none" spc="0" normalizeH="0" baseline="0" noProof="0" dirty="0" err="1">
                <a:ln>
                  <a:noFill/>
                </a:ln>
                <a:solidFill>
                  <a:schemeClr val="lt1"/>
                </a:solidFill>
                <a:effectLst/>
                <a:uLnTx/>
                <a:uFillTx/>
                <a:latin typeface="+mn-lt"/>
                <a:ea typeface="+mn-ea"/>
                <a:cs typeface="+mn-cs"/>
              </a:rPr>
              <a:t>Negeri</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51" name="Pentagon 50"/>
          <p:cNvSpPr/>
          <p:nvPr/>
        </p:nvSpPr>
        <p:spPr>
          <a:xfrm>
            <a:off x="6729413" y="4110038"/>
            <a:ext cx="1546225" cy="403225"/>
          </a:xfrm>
          <a:prstGeom prst="homePlat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Pegawai</a:t>
            </a:r>
            <a:r>
              <a:rPr kumimoji="0" lang="en-US" sz="1200" b="0" i="0" u="none" strike="noStrike" kern="1200" cap="none" spc="0" normalizeH="0" baseline="0" noProof="0" dirty="0">
                <a:ln>
                  <a:noFill/>
                </a:ln>
                <a:solidFill>
                  <a:schemeClr val="lt1"/>
                </a:solidFill>
                <a:effectLst/>
                <a:uLnTx/>
                <a:uFillTx/>
                <a:latin typeface="+mn-lt"/>
                <a:ea typeface="+mn-ea"/>
                <a:cs typeface="+mn-cs"/>
              </a:rPr>
              <a:t> Daerah</a:t>
            </a:r>
          </a:p>
        </p:txBody>
      </p:sp>
      <p:sp>
        <p:nvSpPr>
          <p:cNvPr id="52" name="Pentagon 51"/>
          <p:cNvSpPr/>
          <p:nvPr/>
        </p:nvSpPr>
        <p:spPr>
          <a:xfrm>
            <a:off x="6729413" y="4565650"/>
            <a:ext cx="1546225" cy="403225"/>
          </a:xfrm>
          <a:prstGeom prst="homePlat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Ketua</a:t>
            </a:r>
            <a:r>
              <a:rPr kumimoji="0" lang="en-US" sz="1200" b="0" i="0" u="none" strike="noStrike" kern="1200" cap="none" spc="0" normalizeH="0" baseline="0" noProof="0" dirty="0">
                <a:ln>
                  <a:noFill/>
                </a:ln>
                <a:solidFill>
                  <a:schemeClr val="lt1"/>
                </a:solidFill>
                <a:effectLst/>
                <a:uLnTx/>
                <a:uFillTx/>
                <a:latin typeface="+mn-lt"/>
                <a:ea typeface="+mn-ea"/>
                <a:cs typeface="+mn-cs"/>
              </a:rPr>
              <a:t> Polis Daerah</a:t>
            </a:r>
          </a:p>
        </p:txBody>
      </p:sp>
      <p:sp>
        <p:nvSpPr>
          <p:cNvPr id="28" name="Sumber: Living With Risk: A Global Review of Disaster Reduction Initiatives, UNISDR, 2004."/>
          <p:cNvSpPr txBox="1"/>
          <p:nvPr/>
        </p:nvSpPr>
        <p:spPr>
          <a:xfrm>
            <a:off x="8326438" y="5149850"/>
            <a:ext cx="1855788" cy="263525"/>
          </a:xfrm>
          <a:prstGeom prst="rect">
            <a:avLst/>
          </a:prstGeom>
          <a:ln w="12700">
            <a:miter lim="400000"/>
          </a:ln>
        </p:spPr>
        <p:txBody>
          <a:bodyPr wrap="none" lIns="50800" tIns="50800" rIns="50800" bIns="50800">
            <a:spAutoFit/>
          </a:bodyPr>
          <a:lstStyle/>
          <a:p>
            <a:pPr eaLnBrk="1" hangingPunct="1">
              <a:buNone/>
            </a:pPr>
            <a:r>
              <a:rPr lang="zh-CN" altLang="x-none" sz="1000" i="1" err="1">
                <a:latin typeface="Arial" panose="020B0604020202020204" pitchFamily="34" charset="0"/>
                <a:cs typeface="Arial" panose="020B0604020202020204" pitchFamily="34" charset="0"/>
                <a:sym typeface="Arial" panose="020B0604020202020204" pitchFamily="34" charset="0"/>
              </a:rPr>
              <a:t>Sumber</a:t>
            </a:r>
            <a:r>
              <a:rPr lang="zh-CN" altLang="x-none" sz="1000" i="1">
                <a:latin typeface="Arial" panose="020B0604020202020204" pitchFamily="34" charset="0"/>
                <a:cs typeface="Arial" panose="020B0604020202020204" pitchFamily="34" charset="0"/>
                <a:sym typeface="Arial" panose="020B0604020202020204" pitchFamily="34" charset="0"/>
              </a:rPr>
              <a:t>: </a:t>
            </a:r>
            <a:r>
              <a:rPr sz="1000" i="1" dirty="0">
                <a:solidFill>
                  <a:srgbClr val="252525"/>
                </a:solidFill>
                <a:latin typeface="Arial" panose="020B0604020202020204" pitchFamily="34" charset="0"/>
                <a:cs typeface="Arial" panose="020B0604020202020204" pitchFamily="34" charset="0"/>
                <a:sym typeface="Arial" panose="020B0604020202020204" pitchFamily="34" charset="0"/>
              </a:rPr>
              <a:t>Arahan MKN No. 20</a:t>
            </a:r>
            <a:endParaRPr lang="zh-CN" altLang="x-none" sz="1000" i="1">
              <a:solidFill>
                <a:srgbClr val="252525"/>
              </a:solidFill>
              <a:latin typeface="Arial" panose="020B0604020202020204" pitchFamily="34" charset="0"/>
              <a:ea typeface="Arial" panose="020B0604020202020204" pitchFamily="34" charset="0"/>
              <a:sym typeface="Arial" panose="020B0604020202020204" pitchFamily="34" charset="0"/>
            </a:endParaRPr>
          </a:p>
        </p:txBody>
      </p:sp>
      <p:sp>
        <p:nvSpPr>
          <p:cNvPr id="4" name="Rounded Rectangle 3"/>
          <p:cNvSpPr/>
          <p:nvPr/>
        </p:nvSpPr>
        <p:spPr>
          <a:xfrm>
            <a:off x="3179763" y="1841500"/>
            <a:ext cx="1581150" cy="55721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Jawatankuasa</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Pengurusan</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Bencana</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Pusat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29" name="Rounded Rectangle 28"/>
          <p:cNvSpPr/>
          <p:nvPr/>
        </p:nvSpPr>
        <p:spPr>
          <a:xfrm>
            <a:off x="3179763" y="2960688"/>
            <a:ext cx="1581150" cy="555625"/>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Jawatankuasa</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Pengurusan</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Bencana</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Negeri</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Rounded Rectangle 29"/>
          <p:cNvSpPr/>
          <p:nvPr/>
        </p:nvSpPr>
        <p:spPr>
          <a:xfrm>
            <a:off x="3179763" y="4110038"/>
            <a:ext cx="1581150" cy="55721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Jawatankuasa</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Pengurusan</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err="1">
                <a:ln>
                  <a:noFill/>
                </a:ln>
                <a:solidFill>
                  <a:schemeClr val="tx1"/>
                </a:solidFill>
                <a:effectLst/>
                <a:uLnTx/>
                <a:uFillTx/>
                <a:latin typeface="+mn-lt"/>
                <a:ea typeface="+mn-ea"/>
                <a:cs typeface="+mn-cs"/>
              </a:rPr>
              <a:t>Bencana</a:t>
            </a:r>
            <a:r>
              <a:rPr kumimoji="0" lang="en-US" sz="1200" b="0" i="0" u="none" strike="noStrike" kern="1200" cap="none" spc="0" normalizeH="0" baseline="0" noProof="0" dirty="0">
                <a:ln>
                  <a:noFill/>
                </a:ln>
                <a:solidFill>
                  <a:schemeClr val="tx1"/>
                </a:solidFill>
                <a:effectLst/>
                <a:uLnTx/>
                <a:uFillTx/>
                <a:latin typeface="+mn-lt"/>
                <a:ea typeface="+mn-ea"/>
                <a:cs typeface="+mn-cs"/>
              </a:rPr>
              <a:t> Daerah</a:t>
            </a:r>
          </a:p>
        </p:txBody>
      </p:sp>
      <p:sp>
        <p:nvSpPr>
          <p:cNvPr id="5" name="Pentagon 4"/>
          <p:cNvSpPr/>
          <p:nvPr/>
        </p:nvSpPr>
        <p:spPr>
          <a:xfrm>
            <a:off x="5222875" y="1841500"/>
            <a:ext cx="1546225" cy="403225"/>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lt1"/>
                </a:solidFill>
                <a:effectLst/>
                <a:uLnTx/>
                <a:uFillTx/>
                <a:latin typeface="+mn-lt"/>
                <a:ea typeface="+mn-ea"/>
                <a:cs typeface="+mn-cs"/>
              </a:rPr>
              <a:t>NDCC, NADMA</a:t>
            </a:r>
          </a:p>
        </p:txBody>
      </p:sp>
      <p:sp>
        <p:nvSpPr>
          <p:cNvPr id="32" name="Pentagon 31"/>
          <p:cNvSpPr/>
          <p:nvPr/>
        </p:nvSpPr>
        <p:spPr>
          <a:xfrm>
            <a:off x="5222875" y="2297113"/>
            <a:ext cx="1546225" cy="403225"/>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Tempat</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Kejadian</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33" name="Pentagon 32"/>
          <p:cNvSpPr/>
          <p:nvPr/>
        </p:nvSpPr>
        <p:spPr>
          <a:xfrm>
            <a:off x="5222875" y="2976563"/>
            <a:ext cx="1546225" cy="401638"/>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Bilik</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Gerakan</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Kerajaan</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Negeri</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34" name="Pentagon 33"/>
          <p:cNvSpPr/>
          <p:nvPr/>
        </p:nvSpPr>
        <p:spPr>
          <a:xfrm>
            <a:off x="5222875" y="3432175"/>
            <a:ext cx="1546225" cy="401638"/>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Tempat</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Kejadian</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35" name="Pentagon 34"/>
          <p:cNvSpPr/>
          <p:nvPr/>
        </p:nvSpPr>
        <p:spPr>
          <a:xfrm>
            <a:off x="5222875" y="4110038"/>
            <a:ext cx="1546225" cy="403225"/>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Bilik</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Gerakan</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Pejabat</a:t>
            </a:r>
            <a:r>
              <a:rPr kumimoji="0" lang="en-US" sz="1200" b="0" i="0" u="none" strike="noStrike" kern="1200" cap="none" spc="0" normalizeH="0" baseline="0" noProof="0" dirty="0">
                <a:ln>
                  <a:noFill/>
                </a:ln>
                <a:solidFill>
                  <a:schemeClr val="lt1"/>
                </a:solidFill>
                <a:effectLst/>
                <a:uLnTx/>
                <a:uFillTx/>
                <a:latin typeface="+mn-lt"/>
                <a:ea typeface="+mn-ea"/>
                <a:cs typeface="+mn-cs"/>
              </a:rPr>
              <a:t> Daerah</a:t>
            </a:r>
          </a:p>
        </p:txBody>
      </p:sp>
      <p:sp>
        <p:nvSpPr>
          <p:cNvPr id="37" name="Pentagon 36"/>
          <p:cNvSpPr/>
          <p:nvPr/>
        </p:nvSpPr>
        <p:spPr>
          <a:xfrm>
            <a:off x="5222875" y="4565650"/>
            <a:ext cx="1546225" cy="403225"/>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chemeClr val="lt1"/>
                </a:solidFill>
                <a:effectLst/>
                <a:uLnTx/>
                <a:uFillTx/>
                <a:latin typeface="+mn-lt"/>
                <a:ea typeface="+mn-ea"/>
                <a:cs typeface="+mn-cs"/>
              </a:rPr>
              <a:t>Tempat</a:t>
            </a:r>
            <a:r>
              <a:rPr kumimoji="0" lang="en-US" sz="1200" b="0" i="0" u="none" strike="noStrike" kern="1200" cap="none" spc="0" normalizeH="0" baseline="0" noProof="0" dirty="0">
                <a:ln>
                  <a:noFill/>
                </a:ln>
                <a:solidFill>
                  <a:schemeClr val="lt1"/>
                </a:solidFill>
                <a:effectLst/>
                <a:uLnTx/>
                <a:uFillTx/>
                <a:latin typeface="+mn-lt"/>
                <a:ea typeface="+mn-ea"/>
                <a:cs typeface="+mn-cs"/>
              </a:rPr>
              <a:t> </a:t>
            </a:r>
            <a:r>
              <a:rPr kumimoji="0" lang="en-US" sz="1200" b="0" i="0" u="none" strike="noStrike" kern="1200" cap="none" spc="0" normalizeH="0" baseline="0" noProof="0" dirty="0" err="1">
                <a:ln>
                  <a:noFill/>
                </a:ln>
                <a:solidFill>
                  <a:schemeClr val="lt1"/>
                </a:solidFill>
                <a:effectLst/>
                <a:uLnTx/>
                <a:uFillTx/>
                <a:latin typeface="+mn-lt"/>
                <a:ea typeface="+mn-ea"/>
                <a:cs typeface="+mn-cs"/>
              </a:rPr>
              <a:t>Kejadian</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42002" name="Group 7"/>
          <p:cNvGrpSpPr/>
          <p:nvPr/>
        </p:nvGrpSpPr>
        <p:grpSpPr>
          <a:xfrm>
            <a:off x="8537575" y="1816100"/>
            <a:ext cx="1433513" cy="444500"/>
            <a:chOff x="5526157" y="2408287"/>
            <a:chExt cx="1432954" cy="487466"/>
          </a:xfrm>
        </p:grpSpPr>
        <p:sp>
          <p:nvSpPr>
            <p:cNvPr id="6" name="Rounded Rectangle 5"/>
            <p:cNvSpPr/>
            <p:nvPr/>
          </p:nvSpPr>
          <p:spPr>
            <a:xfrm>
              <a:off x="5526157" y="2439624"/>
              <a:ext cx="1432954" cy="45612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7" name="Rectangle 6"/>
            <p:cNvSpPr/>
            <p:nvPr/>
          </p:nvSpPr>
          <p:spPr>
            <a:xfrm>
              <a:off x="5526157" y="2650280"/>
              <a:ext cx="1432954" cy="245473"/>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900" b="0" i="0" u="none" strike="noStrike" kern="1200" cap="none" spc="0" normalizeH="0" baseline="0" noProof="0" dirty="0" err="1">
                  <a:ln>
                    <a:noFill/>
                  </a:ln>
                  <a:solidFill>
                    <a:schemeClr val="lt1"/>
                  </a:solidFill>
                  <a:effectLst/>
                  <a:uLnTx/>
                  <a:uFillTx/>
                  <a:latin typeface="+mn-lt"/>
                  <a:ea typeface="+mn-ea"/>
                  <a:cs typeface="+mn-cs"/>
                </a:rPr>
                <a:t>Agensi</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Pengurusan</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Bencana</a:t>
              </a:r>
              <a:r>
                <a:rPr kumimoji="0" lang="en-US" sz="900" b="0" i="0" u="none" strike="noStrike" kern="1200" cap="none" spc="0" normalizeH="0" baseline="0" noProof="0" dirty="0">
                  <a:ln>
                    <a:noFill/>
                  </a:ln>
                  <a:solidFill>
                    <a:schemeClr val="lt1"/>
                  </a:solidFill>
                  <a:effectLst/>
                  <a:uLnTx/>
                  <a:uFillTx/>
                  <a:latin typeface="+mn-lt"/>
                  <a:ea typeface="+mn-ea"/>
                  <a:cs typeface="+mn-cs"/>
                </a:rPr>
                <a:t> Negara</a:t>
              </a:r>
            </a:p>
          </p:txBody>
        </p:sp>
        <p:sp>
          <p:nvSpPr>
            <p:cNvPr id="53" name="Rectangle 52"/>
            <p:cNvSpPr/>
            <p:nvPr/>
          </p:nvSpPr>
          <p:spPr>
            <a:xfrm>
              <a:off x="5526157" y="2408287"/>
              <a:ext cx="1432954" cy="245474"/>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err="1">
                  <a:ln>
                    <a:noFill/>
                  </a:ln>
                  <a:solidFill>
                    <a:schemeClr val="tx1"/>
                  </a:solidFill>
                  <a:effectLst/>
                  <a:uLnTx/>
                  <a:uFillTx/>
                  <a:latin typeface="+mn-lt"/>
                  <a:ea typeface="+mn-ea"/>
                  <a:cs typeface="+mn-cs"/>
                </a:rPr>
                <a:t>Sekretariat</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2003" name="Group 60"/>
          <p:cNvGrpSpPr/>
          <p:nvPr/>
        </p:nvGrpSpPr>
        <p:grpSpPr>
          <a:xfrm>
            <a:off x="8537575" y="2276475"/>
            <a:ext cx="1433513" cy="444500"/>
            <a:chOff x="5526157" y="2408287"/>
            <a:chExt cx="1432954" cy="487466"/>
          </a:xfrm>
        </p:grpSpPr>
        <p:sp>
          <p:nvSpPr>
            <p:cNvPr id="62" name="Rounded Rectangle 61"/>
            <p:cNvSpPr/>
            <p:nvPr/>
          </p:nvSpPr>
          <p:spPr>
            <a:xfrm>
              <a:off x="5526157" y="2439624"/>
              <a:ext cx="1432954" cy="45612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63" name="Rectangle 62"/>
            <p:cNvSpPr/>
            <p:nvPr/>
          </p:nvSpPr>
          <p:spPr>
            <a:xfrm>
              <a:off x="5526157" y="2650280"/>
              <a:ext cx="1432954" cy="245473"/>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050" b="0" i="0" u="none" strike="noStrike" kern="1200" cap="none" spc="0" normalizeH="0" baseline="0" noProof="0" dirty="0">
                  <a:ln>
                    <a:noFill/>
                  </a:ln>
                  <a:solidFill>
                    <a:schemeClr val="lt1"/>
                  </a:solidFill>
                  <a:effectLst/>
                  <a:uLnTx/>
                  <a:uFillTx/>
                  <a:latin typeface="+mn-lt"/>
                  <a:ea typeface="+mn-ea"/>
                  <a:cs typeface="+mn-cs"/>
                </a:rPr>
                <a:t>PDRM</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64" name="Rectangle 63"/>
            <p:cNvSpPr/>
            <p:nvPr/>
          </p:nvSpPr>
          <p:spPr>
            <a:xfrm>
              <a:off x="5526157" y="2408287"/>
              <a:ext cx="1432954" cy="245474"/>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1100" dirty="0" err="1">
                  <a:solidFill>
                    <a:schemeClr val="tx1"/>
                  </a:solidFill>
                </a:rPr>
                <a:t>Komander</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2004" name="Group 64"/>
          <p:cNvGrpSpPr/>
          <p:nvPr/>
        </p:nvGrpSpPr>
        <p:grpSpPr>
          <a:xfrm>
            <a:off x="8537575" y="2930525"/>
            <a:ext cx="1433513" cy="446088"/>
            <a:chOff x="5526157" y="2408287"/>
            <a:chExt cx="1432954" cy="487466"/>
          </a:xfrm>
        </p:grpSpPr>
        <p:sp>
          <p:nvSpPr>
            <p:cNvPr id="66" name="Rounded Rectangle 65"/>
            <p:cNvSpPr/>
            <p:nvPr/>
          </p:nvSpPr>
          <p:spPr>
            <a:xfrm>
              <a:off x="5526157" y="2439513"/>
              <a:ext cx="1432954" cy="45624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67" name="Rectangle 66"/>
            <p:cNvSpPr/>
            <p:nvPr/>
          </p:nvSpPr>
          <p:spPr>
            <a:xfrm>
              <a:off x="5526157" y="2649418"/>
              <a:ext cx="1432954" cy="24633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900" b="0" i="0" u="none" strike="noStrike" kern="1200" cap="none" spc="0" normalizeH="0" baseline="0" noProof="0" dirty="0" err="1">
                  <a:ln>
                    <a:noFill/>
                  </a:ln>
                  <a:solidFill>
                    <a:schemeClr val="lt1"/>
                  </a:solidFill>
                  <a:effectLst/>
                  <a:uLnTx/>
                  <a:uFillTx/>
                  <a:latin typeface="+mn-lt"/>
                  <a:ea typeface="+mn-ea"/>
                  <a:cs typeface="+mn-cs"/>
                </a:rPr>
                <a:t>Angkatan</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Pertahanan</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Awam</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Negeri</a:t>
              </a:r>
              <a:endParaRPr kumimoji="0" lang="en-US" sz="900" b="0" i="0" u="none" strike="noStrike" kern="1200" cap="none" spc="0" normalizeH="0" baseline="0" noProof="0" dirty="0">
                <a:ln>
                  <a:noFill/>
                </a:ln>
                <a:solidFill>
                  <a:schemeClr val="lt1"/>
                </a:solidFill>
                <a:effectLst/>
                <a:uLnTx/>
                <a:uFillTx/>
                <a:latin typeface="+mn-lt"/>
                <a:ea typeface="+mn-ea"/>
                <a:cs typeface="+mn-cs"/>
              </a:endParaRPr>
            </a:p>
          </p:txBody>
        </p:sp>
        <p:sp>
          <p:nvSpPr>
            <p:cNvPr id="68" name="Rectangle 67"/>
            <p:cNvSpPr/>
            <p:nvPr/>
          </p:nvSpPr>
          <p:spPr>
            <a:xfrm>
              <a:off x="5526157" y="2408287"/>
              <a:ext cx="1432954" cy="246335"/>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err="1">
                  <a:ln>
                    <a:noFill/>
                  </a:ln>
                  <a:solidFill>
                    <a:schemeClr val="tx1"/>
                  </a:solidFill>
                  <a:effectLst/>
                  <a:uLnTx/>
                  <a:uFillTx/>
                  <a:latin typeface="+mn-lt"/>
                  <a:ea typeface="+mn-ea"/>
                  <a:cs typeface="+mn-cs"/>
                </a:rPr>
                <a:t>Sekretariat</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2005" name="Group 68"/>
          <p:cNvGrpSpPr/>
          <p:nvPr/>
        </p:nvGrpSpPr>
        <p:grpSpPr>
          <a:xfrm>
            <a:off x="8537575" y="3390900"/>
            <a:ext cx="1433513" cy="446088"/>
            <a:chOff x="5526157" y="2408287"/>
            <a:chExt cx="1432954" cy="487466"/>
          </a:xfrm>
        </p:grpSpPr>
        <p:sp>
          <p:nvSpPr>
            <p:cNvPr id="70" name="Rounded Rectangle 69"/>
            <p:cNvSpPr/>
            <p:nvPr/>
          </p:nvSpPr>
          <p:spPr>
            <a:xfrm>
              <a:off x="5526157" y="2439513"/>
              <a:ext cx="1432954" cy="45624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71" name="Rectangle 70"/>
            <p:cNvSpPr/>
            <p:nvPr/>
          </p:nvSpPr>
          <p:spPr>
            <a:xfrm>
              <a:off x="5526157" y="2649418"/>
              <a:ext cx="1432954" cy="24633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050" b="0" i="0" u="none" strike="noStrike" kern="1200" cap="none" spc="0" normalizeH="0" baseline="0" noProof="0" dirty="0">
                  <a:ln>
                    <a:noFill/>
                  </a:ln>
                  <a:solidFill>
                    <a:schemeClr val="lt1"/>
                  </a:solidFill>
                  <a:effectLst/>
                  <a:uLnTx/>
                  <a:uFillTx/>
                  <a:latin typeface="+mn-lt"/>
                  <a:ea typeface="+mn-ea"/>
                  <a:cs typeface="+mn-cs"/>
                </a:rPr>
                <a:t>PDRM</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72" name="Rectangle 71"/>
            <p:cNvSpPr/>
            <p:nvPr/>
          </p:nvSpPr>
          <p:spPr>
            <a:xfrm>
              <a:off x="5526157" y="2408287"/>
              <a:ext cx="1432954" cy="246335"/>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1100" dirty="0" err="1">
                  <a:solidFill>
                    <a:schemeClr val="tx1"/>
                  </a:solidFill>
                </a:rPr>
                <a:t>Komander</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2006" name="Group 72"/>
          <p:cNvGrpSpPr/>
          <p:nvPr/>
        </p:nvGrpSpPr>
        <p:grpSpPr>
          <a:xfrm>
            <a:off x="8537575" y="4070350"/>
            <a:ext cx="1433513" cy="446088"/>
            <a:chOff x="5526157" y="2408287"/>
            <a:chExt cx="1432954" cy="487466"/>
          </a:xfrm>
        </p:grpSpPr>
        <p:sp>
          <p:nvSpPr>
            <p:cNvPr id="74" name="Rounded Rectangle 73"/>
            <p:cNvSpPr/>
            <p:nvPr/>
          </p:nvSpPr>
          <p:spPr>
            <a:xfrm>
              <a:off x="5526157" y="2439513"/>
              <a:ext cx="1432954" cy="45624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75" name="Rectangle 74"/>
            <p:cNvSpPr/>
            <p:nvPr/>
          </p:nvSpPr>
          <p:spPr>
            <a:xfrm>
              <a:off x="5526157" y="2649418"/>
              <a:ext cx="1432954" cy="24633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900" b="0" i="0" u="none" strike="noStrike" kern="1200" cap="none" spc="0" normalizeH="0" baseline="0" noProof="0" dirty="0" err="1">
                  <a:ln>
                    <a:noFill/>
                  </a:ln>
                  <a:solidFill>
                    <a:schemeClr val="lt1"/>
                  </a:solidFill>
                  <a:effectLst/>
                  <a:uLnTx/>
                  <a:uFillTx/>
                  <a:latin typeface="+mn-lt"/>
                  <a:ea typeface="+mn-ea"/>
                  <a:cs typeface="+mn-cs"/>
                </a:rPr>
                <a:t>Angkatan</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Pertahanan</a:t>
              </a:r>
              <a:r>
                <a:rPr kumimoji="0" lang="en-US" sz="900" b="0" i="0" u="none" strike="noStrike" kern="1200" cap="none" spc="0" normalizeH="0" baseline="0" noProof="0" dirty="0">
                  <a:ln>
                    <a:noFill/>
                  </a:ln>
                  <a:solidFill>
                    <a:schemeClr val="lt1"/>
                  </a:solidFill>
                  <a:effectLst/>
                  <a:uLnTx/>
                  <a:uFillTx/>
                  <a:latin typeface="+mn-lt"/>
                  <a:ea typeface="+mn-ea"/>
                  <a:cs typeface="+mn-cs"/>
                </a:rPr>
                <a:t> </a:t>
              </a:r>
              <a:r>
                <a:rPr kumimoji="0" lang="en-US" sz="900" b="0" i="0" u="none" strike="noStrike" kern="1200" cap="none" spc="0" normalizeH="0" baseline="0" noProof="0" dirty="0" err="1">
                  <a:ln>
                    <a:noFill/>
                  </a:ln>
                  <a:solidFill>
                    <a:schemeClr val="lt1"/>
                  </a:solidFill>
                  <a:effectLst/>
                  <a:uLnTx/>
                  <a:uFillTx/>
                  <a:latin typeface="+mn-lt"/>
                  <a:ea typeface="+mn-ea"/>
                  <a:cs typeface="+mn-cs"/>
                </a:rPr>
                <a:t>Awam</a:t>
              </a:r>
              <a:r>
                <a:rPr kumimoji="0" lang="en-US" sz="900" b="0" i="0" u="none" strike="noStrike" kern="1200" cap="none" spc="0" normalizeH="0" baseline="0" noProof="0" dirty="0">
                  <a:ln>
                    <a:noFill/>
                  </a:ln>
                  <a:solidFill>
                    <a:schemeClr val="lt1"/>
                  </a:solidFill>
                  <a:effectLst/>
                  <a:uLnTx/>
                  <a:uFillTx/>
                  <a:latin typeface="+mn-lt"/>
                  <a:ea typeface="+mn-ea"/>
                  <a:cs typeface="+mn-cs"/>
                </a:rPr>
                <a:t> Daerah</a:t>
              </a:r>
            </a:p>
          </p:txBody>
        </p:sp>
        <p:sp>
          <p:nvSpPr>
            <p:cNvPr id="76" name="Rectangle 75"/>
            <p:cNvSpPr/>
            <p:nvPr/>
          </p:nvSpPr>
          <p:spPr>
            <a:xfrm>
              <a:off x="5526157" y="2408287"/>
              <a:ext cx="1432954" cy="246335"/>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err="1">
                  <a:ln>
                    <a:noFill/>
                  </a:ln>
                  <a:solidFill>
                    <a:schemeClr val="tx1"/>
                  </a:solidFill>
                  <a:effectLst/>
                  <a:uLnTx/>
                  <a:uFillTx/>
                  <a:latin typeface="+mn-lt"/>
                  <a:ea typeface="+mn-ea"/>
                  <a:cs typeface="+mn-cs"/>
                </a:rPr>
                <a:t>Sekretariat</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2007" name="Group 76"/>
          <p:cNvGrpSpPr/>
          <p:nvPr/>
        </p:nvGrpSpPr>
        <p:grpSpPr>
          <a:xfrm>
            <a:off x="8537575" y="4530725"/>
            <a:ext cx="1433513" cy="444500"/>
            <a:chOff x="5526157" y="2408287"/>
            <a:chExt cx="1432954" cy="487466"/>
          </a:xfrm>
        </p:grpSpPr>
        <p:sp>
          <p:nvSpPr>
            <p:cNvPr id="78" name="Rounded Rectangle 77"/>
            <p:cNvSpPr/>
            <p:nvPr/>
          </p:nvSpPr>
          <p:spPr>
            <a:xfrm>
              <a:off x="5526157" y="2439624"/>
              <a:ext cx="1432954" cy="45612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79" name="Rectangle 78"/>
            <p:cNvSpPr/>
            <p:nvPr/>
          </p:nvSpPr>
          <p:spPr>
            <a:xfrm>
              <a:off x="5526157" y="2650280"/>
              <a:ext cx="1432954" cy="245473"/>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050" b="0" i="0" u="none" strike="noStrike" kern="1200" cap="none" spc="0" normalizeH="0" baseline="0" noProof="0" dirty="0">
                  <a:ln>
                    <a:noFill/>
                  </a:ln>
                  <a:solidFill>
                    <a:schemeClr val="lt1"/>
                  </a:solidFill>
                  <a:effectLst/>
                  <a:uLnTx/>
                  <a:uFillTx/>
                  <a:latin typeface="+mn-lt"/>
                  <a:ea typeface="+mn-ea"/>
                  <a:cs typeface="+mn-cs"/>
                </a:rPr>
                <a:t>PDRM</a:t>
              </a:r>
              <a:endParaRPr kumimoji="0" lang="en-US"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80" name="Rectangle 79"/>
            <p:cNvSpPr/>
            <p:nvPr/>
          </p:nvSpPr>
          <p:spPr>
            <a:xfrm>
              <a:off x="5526157" y="2408287"/>
              <a:ext cx="1432954" cy="245474"/>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1100" dirty="0" err="1">
                  <a:solidFill>
                    <a:schemeClr val="tx1"/>
                  </a:solidFill>
                </a:rPr>
                <a:t>Komander</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9" name="Rounded Rectangle 8"/>
          <p:cNvSpPr/>
          <p:nvPr/>
        </p:nvSpPr>
        <p:spPr>
          <a:xfrm>
            <a:off x="2011363" y="1693863"/>
            <a:ext cx="8181975" cy="1116013"/>
          </a:xfrm>
          <a:prstGeom prst="roundRect">
            <a:avLst/>
          </a:prstGeom>
          <a:noFill/>
          <a:ln>
            <a:prstDash val="dash"/>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81" name="Rounded Rectangle 80"/>
          <p:cNvSpPr/>
          <p:nvPr/>
        </p:nvSpPr>
        <p:spPr>
          <a:xfrm>
            <a:off x="2011363" y="2859088"/>
            <a:ext cx="8181975" cy="1116013"/>
          </a:xfrm>
          <a:prstGeom prst="roundRect">
            <a:avLst/>
          </a:prstGeom>
          <a:noFill/>
          <a:ln>
            <a:prstDash val="dash"/>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82" name="Rounded Rectangle 81"/>
          <p:cNvSpPr/>
          <p:nvPr/>
        </p:nvSpPr>
        <p:spPr>
          <a:xfrm>
            <a:off x="2011363" y="4005263"/>
            <a:ext cx="8181975" cy="1116013"/>
          </a:xfrm>
          <a:prstGeom prst="roundRect">
            <a:avLst/>
          </a:prstGeom>
          <a:noFill/>
          <a:ln>
            <a:prstDash val="dash"/>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10" name="Rounded Rectangle 9"/>
          <p:cNvSpPr/>
          <p:nvPr/>
        </p:nvSpPr>
        <p:spPr>
          <a:xfrm>
            <a:off x="2109788" y="1816100"/>
            <a:ext cx="974725" cy="9048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err="1">
                <a:ln>
                  <a:noFill/>
                </a:ln>
                <a:solidFill>
                  <a:schemeClr val="dk1"/>
                </a:solidFill>
                <a:effectLst/>
                <a:uLnTx/>
                <a:uFillTx/>
                <a:latin typeface="+mn-lt"/>
                <a:ea typeface="+mn-ea"/>
                <a:cs typeface="+mn-cs"/>
              </a:rPr>
              <a:t>Peringkat</a:t>
            </a:r>
            <a:r>
              <a:rPr kumimoji="0" lang="en-US" sz="1400" b="1" i="0" u="none" strike="noStrike" kern="1200" cap="none" spc="0" normalizeH="0" baseline="0" noProof="0" dirty="0">
                <a:ln>
                  <a:noFill/>
                </a:ln>
                <a:solidFill>
                  <a:schemeClr val="dk1"/>
                </a:solidFill>
                <a:effectLst/>
                <a:uLnTx/>
                <a:uFillTx/>
                <a:latin typeface="+mn-lt"/>
                <a:ea typeface="+mn-ea"/>
                <a:cs typeface="+mn-cs"/>
              </a:rPr>
              <a:t> </a:t>
            </a:r>
            <a:r>
              <a:rPr kumimoji="0" lang="en-US" sz="1400" b="1" i="0" u="none" strike="noStrike" kern="1200" cap="none" spc="0" normalizeH="0" baseline="0" noProof="0" dirty="0" err="1">
                <a:ln>
                  <a:noFill/>
                </a:ln>
                <a:solidFill>
                  <a:schemeClr val="dk1"/>
                </a:solidFill>
                <a:effectLst/>
                <a:uLnTx/>
                <a:uFillTx/>
                <a:latin typeface="+mn-lt"/>
                <a:ea typeface="+mn-ea"/>
                <a:cs typeface="+mn-cs"/>
              </a:rPr>
              <a:t>Pusat</a:t>
            </a:r>
            <a:endParaRPr kumimoji="0" lang="en-US" sz="1400" b="1" i="0" u="none" strike="noStrike" kern="1200" cap="none" spc="0" normalizeH="0" baseline="0" noProof="0" dirty="0">
              <a:ln>
                <a:noFill/>
              </a:ln>
              <a:solidFill>
                <a:schemeClr val="dk1"/>
              </a:solidFill>
              <a:effectLst/>
              <a:uLnTx/>
              <a:uFillTx/>
              <a:latin typeface="+mn-lt"/>
              <a:ea typeface="+mn-ea"/>
              <a:cs typeface="+mn-cs"/>
            </a:endParaRPr>
          </a:p>
        </p:txBody>
      </p:sp>
      <p:sp>
        <p:nvSpPr>
          <p:cNvPr id="83" name="Rounded Rectangle 82"/>
          <p:cNvSpPr/>
          <p:nvPr/>
        </p:nvSpPr>
        <p:spPr>
          <a:xfrm>
            <a:off x="2109788" y="2979738"/>
            <a:ext cx="974725" cy="9048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err="1">
                <a:ln>
                  <a:noFill/>
                </a:ln>
                <a:solidFill>
                  <a:schemeClr val="dk1"/>
                </a:solidFill>
                <a:effectLst/>
                <a:uLnTx/>
                <a:uFillTx/>
                <a:latin typeface="+mn-lt"/>
                <a:ea typeface="+mn-ea"/>
                <a:cs typeface="+mn-cs"/>
              </a:rPr>
              <a:t>Peringkat</a:t>
            </a:r>
            <a:r>
              <a:rPr kumimoji="0" lang="en-US" sz="1400" b="1" i="0" u="none" strike="noStrike" kern="1200" cap="none" spc="0" normalizeH="0" baseline="0" noProof="0" dirty="0">
                <a:ln>
                  <a:noFill/>
                </a:ln>
                <a:solidFill>
                  <a:schemeClr val="dk1"/>
                </a:solidFill>
                <a:effectLst/>
                <a:uLnTx/>
                <a:uFillTx/>
                <a:latin typeface="+mn-lt"/>
                <a:ea typeface="+mn-ea"/>
                <a:cs typeface="+mn-cs"/>
              </a:rPr>
              <a:t> </a:t>
            </a:r>
            <a:r>
              <a:rPr kumimoji="0" lang="en-US" sz="1400" b="1" i="0" u="none" strike="noStrike" kern="1200" cap="none" spc="0" normalizeH="0" baseline="0" noProof="0" dirty="0" err="1">
                <a:ln>
                  <a:noFill/>
                </a:ln>
                <a:solidFill>
                  <a:schemeClr val="dk1"/>
                </a:solidFill>
                <a:effectLst/>
                <a:uLnTx/>
                <a:uFillTx/>
                <a:latin typeface="+mn-lt"/>
                <a:ea typeface="+mn-ea"/>
                <a:cs typeface="+mn-cs"/>
              </a:rPr>
              <a:t>Negeri</a:t>
            </a:r>
            <a:endParaRPr kumimoji="0" lang="en-US" sz="1400" b="1" i="0" u="none" strike="noStrike" kern="1200" cap="none" spc="0" normalizeH="0" baseline="0" noProof="0" dirty="0">
              <a:ln>
                <a:noFill/>
              </a:ln>
              <a:solidFill>
                <a:schemeClr val="dk1"/>
              </a:solidFill>
              <a:effectLst/>
              <a:uLnTx/>
              <a:uFillTx/>
              <a:latin typeface="+mn-lt"/>
              <a:ea typeface="+mn-ea"/>
              <a:cs typeface="+mn-cs"/>
            </a:endParaRPr>
          </a:p>
        </p:txBody>
      </p:sp>
      <p:sp>
        <p:nvSpPr>
          <p:cNvPr id="84" name="Rounded Rectangle 83"/>
          <p:cNvSpPr/>
          <p:nvPr/>
        </p:nvSpPr>
        <p:spPr>
          <a:xfrm>
            <a:off x="2108200" y="4110038"/>
            <a:ext cx="974725" cy="9064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err="1">
                <a:ln>
                  <a:noFill/>
                </a:ln>
                <a:solidFill>
                  <a:schemeClr val="dk1"/>
                </a:solidFill>
                <a:effectLst/>
                <a:uLnTx/>
                <a:uFillTx/>
                <a:latin typeface="+mn-lt"/>
                <a:ea typeface="+mn-ea"/>
                <a:cs typeface="+mn-cs"/>
              </a:rPr>
              <a:t>Peringkat</a:t>
            </a:r>
            <a:r>
              <a:rPr kumimoji="0" lang="en-US" sz="1400" b="1" i="0" u="none" strike="noStrike" kern="1200" cap="none" spc="0" normalizeH="0" baseline="0" noProof="0" dirty="0">
                <a:ln>
                  <a:noFill/>
                </a:ln>
                <a:solidFill>
                  <a:schemeClr val="dk1"/>
                </a:solidFill>
                <a:effectLst/>
                <a:uLnTx/>
                <a:uFillTx/>
                <a:latin typeface="+mn-lt"/>
                <a:ea typeface="+mn-ea"/>
                <a:cs typeface="+mn-cs"/>
              </a:rPr>
              <a:t> Daerah</a:t>
            </a:r>
          </a:p>
        </p:txBody>
      </p:sp>
      <p:sp>
        <p:nvSpPr>
          <p:cNvPr id="11" name="Rounded Rectangle 10"/>
          <p:cNvSpPr/>
          <p:nvPr/>
        </p:nvSpPr>
        <p:spPr>
          <a:xfrm>
            <a:off x="5145088" y="1754188"/>
            <a:ext cx="3154363" cy="1028700"/>
          </a:xfrm>
          <a:prstGeom prst="roundRect">
            <a:avLst/>
          </a:prstGeom>
          <a:noFill/>
          <a:ln>
            <a:prstDash val="dashDot"/>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85" name="Rounded Rectangle 84"/>
          <p:cNvSpPr/>
          <p:nvPr/>
        </p:nvSpPr>
        <p:spPr>
          <a:xfrm>
            <a:off x="5143500" y="2906713"/>
            <a:ext cx="3155950" cy="1027113"/>
          </a:xfrm>
          <a:prstGeom prst="roundRect">
            <a:avLst/>
          </a:prstGeom>
          <a:noFill/>
          <a:ln>
            <a:prstDash val="dashDot"/>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86" name="Rounded Rectangle 85"/>
          <p:cNvSpPr/>
          <p:nvPr/>
        </p:nvSpPr>
        <p:spPr>
          <a:xfrm>
            <a:off x="5143500" y="4046538"/>
            <a:ext cx="3155950" cy="1027113"/>
          </a:xfrm>
          <a:prstGeom prst="roundRect">
            <a:avLst/>
          </a:prstGeom>
          <a:noFill/>
          <a:ln>
            <a:prstDash val="dashDot"/>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87" name="Rounded Rectangle 86"/>
          <p:cNvSpPr/>
          <p:nvPr/>
        </p:nvSpPr>
        <p:spPr>
          <a:xfrm>
            <a:off x="2108200" y="5151438"/>
            <a:ext cx="974725" cy="9048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err="1">
                <a:ln>
                  <a:noFill/>
                </a:ln>
                <a:solidFill>
                  <a:schemeClr val="dk1"/>
                </a:solidFill>
                <a:effectLst/>
                <a:uLnTx/>
                <a:uFillTx/>
                <a:latin typeface="+mn-lt"/>
                <a:ea typeface="+mn-ea"/>
                <a:cs typeface="+mn-cs"/>
              </a:rPr>
              <a:t>Peringkat</a:t>
            </a:r>
            <a:r>
              <a:rPr kumimoji="0" lang="en-US" sz="1400" b="1" i="0" u="none" strike="noStrike" kern="1200" cap="none" spc="0" normalizeH="0" baseline="0" noProof="0" dirty="0">
                <a:ln>
                  <a:noFill/>
                </a:ln>
                <a:solidFill>
                  <a:schemeClr val="dk1"/>
                </a:solidFill>
                <a:effectLst/>
                <a:uLnTx/>
                <a:uFillTx/>
                <a:latin typeface="+mn-lt"/>
                <a:ea typeface="+mn-ea"/>
                <a:cs typeface="+mn-cs"/>
              </a:rPr>
              <a:t> </a:t>
            </a:r>
            <a:r>
              <a:rPr kumimoji="0" lang="en-US" sz="1400" b="1" i="0" u="none" strike="noStrike" kern="1200" cap="none" spc="0" normalizeH="0" baseline="0" noProof="0" dirty="0" err="1">
                <a:ln>
                  <a:noFill/>
                </a:ln>
                <a:solidFill>
                  <a:schemeClr val="dk1"/>
                </a:solidFill>
                <a:effectLst/>
                <a:uLnTx/>
                <a:uFillTx/>
                <a:latin typeface="+mn-lt"/>
                <a:ea typeface="+mn-ea"/>
                <a:cs typeface="+mn-cs"/>
              </a:rPr>
              <a:t>Komuniti</a:t>
            </a:r>
            <a:endParaRPr kumimoji="0" lang="en-US" sz="1400" b="1" i="0" u="none" strike="noStrike" kern="1200" cap="none" spc="0" normalizeH="0" baseline="0" noProof="0" dirty="0">
              <a:ln>
                <a:noFill/>
              </a:ln>
              <a:solidFill>
                <a:schemeClr val="dk1"/>
              </a:solidFill>
              <a:effectLst/>
              <a:uLnTx/>
              <a:uFillTx/>
              <a:latin typeface="+mn-lt"/>
              <a:ea typeface="+mn-ea"/>
              <a:cs typeface="+mn-cs"/>
            </a:endParaRPr>
          </a:p>
        </p:txBody>
      </p:sp>
      <p:pic>
        <p:nvPicPr>
          <p:cNvPr id="47106" name="Picture 2" descr="Image result for question mark*.png"/>
          <p:cNvPicPr>
            <a:picLocks noChangeAspect="1"/>
          </p:cNvPicPr>
          <p:nvPr/>
        </p:nvPicPr>
        <p:blipFill>
          <a:blip r:embed="rId3" cstate="print"/>
          <a:stretch>
            <a:fillRect/>
          </a:stretch>
        </p:blipFill>
        <p:spPr>
          <a:xfrm>
            <a:off x="3179763" y="5176838"/>
            <a:ext cx="901700" cy="901700"/>
          </a:xfrm>
          <a:prstGeom prst="rect">
            <a:avLst/>
          </a:prstGeom>
          <a:noFill/>
          <a:ln w="9525">
            <a:noFill/>
          </a:ln>
        </p:spPr>
      </p:pic>
      <p:pic>
        <p:nvPicPr>
          <p:cNvPr id="89" name="Picture 2" descr="Image result for question mark*.png"/>
          <p:cNvPicPr>
            <a:picLocks noChangeAspect="1"/>
          </p:cNvPicPr>
          <p:nvPr/>
        </p:nvPicPr>
        <p:blipFill>
          <a:blip r:embed="rId3" cstate="print"/>
          <a:stretch>
            <a:fillRect/>
          </a:stretch>
        </p:blipFill>
        <p:spPr>
          <a:xfrm>
            <a:off x="3846513" y="5167313"/>
            <a:ext cx="901700" cy="901700"/>
          </a:xfrm>
          <a:prstGeom prst="rect">
            <a:avLst/>
          </a:prstGeom>
          <a:noFill/>
          <a:ln w="9525">
            <a:noFill/>
          </a:ln>
        </p:spPr>
      </p:pic>
      <p:pic>
        <p:nvPicPr>
          <p:cNvPr id="90" name="Picture 2" descr="Image result for question mark*.png"/>
          <p:cNvPicPr>
            <a:picLocks noChangeAspect="1"/>
          </p:cNvPicPr>
          <p:nvPr/>
        </p:nvPicPr>
        <p:blipFill>
          <a:blip r:embed="rId3" cstate="print"/>
          <a:stretch>
            <a:fillRect/>
          </a:stretch>
        </p:blipFill>
        <p:spPr>
          <a:xfrm>
            <a:off x="4513263" y="5189538"/>
            <a:ext cx="901700" cy="901700"/>
          </a:xfrm>
          <a:prstGeom prst="rect">
            <a:avLst/>
          </a:prstGeom>
          <a:noFill/>
          <a:ln w="9525">
            <a:noFill/>
          </a:ln>
        </p:spPr>
      </p:pic>
      <p:cxnSp>
        <p:nvCxnSpPr>
          <p:cNvPr id="13" name="Straight Arrow Connector 12"/>
          <p:cNvCxnSpPr/>
          <p:nvPr/>
        </p:nvCxnSpPr>
        <p:spPr>
          <a:xfrm>
            <a:off x="3467100" y="2398713"/>
            <a:ext cx="0" cy="55880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478213" y="3554413"/>
            <a:ext cx="0" cy="55880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4513263" y="3530600"/>
            <a:ext cx="0" cy="560388"/>
          </a:xfrm>
          <a:prstGeom prst="straightConnector1">
            <a:avLst/>
          </a:prstGeom>
          <a:ln>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4513263" y="2398713"/>
            <a:ext cx="0" cy="558800"/>
          </a:xfrm>
          <a:prstGeom prst="straightConnector1">
            <a:avLst/>
          </a:prstGeom>
          <a:ln>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42025" name="Rectangle 16"/>
          <p:cNvSpPr/>
          <p:nvPr/>
        </p:nvSpPr>
        <p:spPr>
          <a:xfrm>
            <a:off x="3406775" y="2389188"/>
            <a:ext cx="619125" cy="200025"/>
          </a:xfrm>
          <a:prstGeom prst="rect">
            <a:avLst/>
          </a:prstGeom>
          <a:noFill/>
          <a:ln w="9525">
            <a:noFill/>
          </a:ln>
        </p:spPr>
        <p:txBody>
          <a:bodyPr wrap="none">
            <a:spAutoFit/>
          </a:bodyPr>
          <a:lstStyle/>
          <a:p>
            <a:pPr eaLnBrk="1" hangingPunct="1"/>
            <a:r>
              <a:rPr lang="en-US" altLang="en-US" sz="700" dirty="0">
                <a:solidFill>
                  <a:srgbClr val="0070C0"/>
                </a:solidFill>
                <a:latin typeface="Calibri" panose="020F0502020204030204" pitchFamily="34" charset="0"/>
              </a:rPr>
              <a:t>Pengarahan</a:t>
            </a:r>
          </a:p>
        </p:txBody>
      </p:sp>
      <p:sp>
        <p:nvSpPr>
          <p:cNvPr id="42026" name="Rectangle 96"/>
          <p:cNvSpPr/>
          <p:nvPr/>
        </p:nvSpPr>
        <p:spPr>
          <a:xfrm>
            <a:off x="3413125" y="3516313"/>
            <a:ext cx="619125" cy="200025"/>
          </a:xfrm>
          <a:prstGeom prst="rect">
            <a:avLst/>
          </a:prstGeom>
          <a:noFill/>
          <a:ln w="9525">
            <a:noFill/>
          </a:ln>
        </p:spPr>
        <p:txBody>
          <a:bodyPr wrap="none">
            <a:spAutoFit/>
          </a:bodyPr>
          <a:lstStyle/>
          <a:p>
            <a:pPr eaLnBrk="1" hangingPunct="1"/>
            <a:r>
              <a:rPr lang="en-US" altLang="en-US" sz="700" dirty="0">
                <a:solidFill>
                  <a:srgbClr val="0070C0"/>
                </a:solidFill>
                <a:latin typeface="Calibri" panose="020F0502020204030204" pitchFamily="34" charset="0"/>
              </a:rPr>
              <a:t>Pengarahan</a:t>
            </a:r>
          </a:p>
        </p:txBody>
      </p:sp>
      <p:sp>
        <p:nvSpPr>
          <p:cNvPr id="98" name="Rectangle 97"/>
          <p:cNvSpPr/>
          <p:nvPr/>
        </p:nvSpPr>
        <p:spPr>
          <a:xfrm>
            <a:off x="4035425" y="2628900"/>
            <a:ext cx="557213" cy="20002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err="1">
                <a:ln>
                  <a:noFill/>
                </a:ln>
                <a:solidFill>
                  <a:schemeClr val="tx1">
                    <a:lumMod val="65000"/>
                    <a:lumOff val="35000"/>
                  </a:schemeClr>
                </a:solidFill>
                <a:effectLst/>
                <a:uLnTx/>
                <a:uFillTx/>
                <a:latin typeface="+mn-lt"/>
                <a:ea typeface="+mn-ea"/>
                <a:cs typeface="+mn-cs"/>
              </a:rPr>
              <a:t>Pelaporan</a:t>
            </a:r>
            <a:endParaRPr kumimoji="0" lang="en-US" sz="7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99" name="Rectangle 98"/>
          <p:cNvSpPr/>
          <p:nvPr/>
        </p:nvSpPr>
        <p:spPr>
          <a:xfrm>
            <a:off x="4041775" y="3757613"/>
            <a:ext cx="555625" cy="20002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err="1">
                <a:ln>
                  <a:noFill/>
                </a:ln>
                <a:solidFill>
                  <a:schemeClr val="tx1">
                    <a:lumMod val="65000"/>
                    <a:lumOff val="35000"/>
                  </a:schemeClr>
                </a:solidFill>
                <a:effectLst/>
                <a:uLnTx/>
                <a:uFillTx/>
                <a:latin typeface="+mn-lt"/>
                <a:ea typeface="+mn-ea"/>
                <a:cs typeface="+mn-cs"/>
              </a:rPr>
              <a:t>Pelaporan</a:t>
            </a:r>
            <a:endParaRPr kumimoji="0" lang="en-US" sz="7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42029"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Peranan Komuniti Dalam Pengurusan Risiko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69" name="Rectangle 68"/>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
        <p:nvSpPr>
          <p:cNvPr id="73" name="Sumber: Living With Risk: A Global Review of Disaster Reduction Initiatives, UNISDR, 2004."/>
          <p:cNvSpPr txBox="1"/>
          <p:nvPr/>
        </p:nvSpPr>
        <p:spPr>
          <a:xfrm>
            <a:off x="5414963" y="5281613"/>
            <a:ext cx="2911475" cy="747713"/>
          </a:xfrm>
          <a:prstGeom prst="rect">
            <a:avLst/>
          </a:prstGeom>
          <a:ln w="12700">
            <a:miter lim="400000"/>
          </a:ln>
        </p:spPr>
        <p:txBody>
          <a:bodyPr lIns="50800" tIns="50800" rIns="50800" bIns="50800">
            <a:spAutoFit/>
          </a:bodyPr>
          <a:lstStyle/>
          <a:p>
            <a:pPr marR="0" defTabSz="457200" eaLnBrk="1" fontAlgn="auto" hangingPunct="1">
              <a:spcBef>
                <a:spcPts val="0"/>
              </a:spcBef>
              <a:spcAft>
                <a:spcPts val="0"/>
              </a:spcAft>
              <a:buClrTx/>
              <a:buSzTx/>
              <a:buFontTx/>
              <a:buNone/>
              <a:defRPr sz="1200" b="0" i="1">
                <a:latin typeface="Arial" panose="020B0604020202020204"/>
                <a:ea typeface="Arial" panose="020B0604020202020204"/>
                <a:cs typeface="Arial" panose="020B0604020202020204"/>
                <a:sym typeface="Arial" panose="020B0604020202020204"/>
              </a:defRPr>
            </a:pP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Peranan</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Ketua</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Kampung</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Ketua</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Komuniti</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Pengerusi</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MPKK, KRT, SRS;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Pengerusi</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Masjid,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Gereja</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Kuil</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Tokong</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Pengerusi</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NGOs </a:t>
            </a:r>
            <a:r>
              <a:rPr kumimoji="0" lang="en-MY" sz="1050" i="1" kern="1200" cap="none" spc="0" normalizeH="0" baseline="0" noProof="0" dirty="0" err="1">
                <a:latin typeface="Arial" panose="020B0604020202020204"/>
                <a:ea typeface="Arial" panose="020B0604020202020204"/>
                <a:cs typeface="Arial" panose="020B0604020202020204"/>
                <a:sym typeface="Arial" panose="020B0604020202020204"/>
              </a:rPr>
              <a:t>dll</a:t>
            </a:r>
            <a:r>
              <a:rPr kumimoji="0" lang="en-MY" sz="1050" i="1" kern="1200" cap="none" spc="0" normalizeH="0" baseline="0" noProof="0" dirty="0">
                <a:latin typeface="Arial" panose="020B0604020202020204"/>
                <a:ea typeface="Arial" panose="020B0604020202020204"/>
                <a:cs typeface="Arial" panose="020B0604020202020204"/>
                <a:sym typeface="Arial" panose="020B0604020202020204"/>
              </a:rPr>
              <a:t>. </a:t>
            </a:r>
            <a:endParaRPr kumimoji="0" sz="1050" i="1" kern="1200" cap="none" spc="0" normalizeH="0" baseline="0" noProof="0" dirty="0">
              <a:solidFill>
                <a:srgbClr val="252525"/>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anim calcmode="lin" valueType="num">
                                      <p:cBhvr>
                                        <p:cTn id="8" dur="2000" fill="hold"/>
                                        <p:tgtEl>
                                          <p:spTgt spid="90"/>
                                        </p:tgtEl>
                                        <p:attrNameLst>
                                          <p:attrName>ppt_w</p:attrName>
                                        </p:attrNameLst>
                                      </p:cBhvr>
                                      <p:tavLst>
                                        <p:tav tm="0" fmla="#ppt_w*sin(2.5*pi*$)">
                                          <p:val>
                                            <p:fltVal val="0"/>
                                          </p:val>
                                        </p:tav>
                                        <p:tav tm="100000">
                                          <p:val>
                                            <p:fltVal val="1"/>
                                          </p:val>
                                        </p:tav>
                                      </p:tavLst>
                                    </p:anim>
                                    <p:anim calcmode="lin" valueType="num">
                                      <p:cBhvr>
                                        <p:cTn id="9" dur="2000" fill="hold"/>
                                        <p:tgtEl>
                                          <p:spTgt spid="90"/>
                                        </p:tgtEl>
                                        <p:attrNameLst>
                                          <p:attrName>ppt_h</p:attrName>
                                        </p:attrNameLst>
                                      </p:cBhvr>
                                      <p:tavLst>
                                        <p:tav tm="0">
                                          <p:val>
                                            <p:strVal val="#ppt_h"/>
                                          </p:val>
                                        </p:tav>
                                        <p:tav tm="100000">
                                          <p:val>
                                            <p:strVal val="#ppt_h"/>
                                          </p:val>
                                        </p:tav>
                                      </p:tavLst>
                                    </p:anim>
                                  </p:childTnLst>
                                </p:cTn>
                              </p:par>
                              <p:par>
                                <p:cTn id="10" presetID="45" presetClass="entr" presetSubtype="0" repeatCount="indefinite" fill="hold" nodeType="withEffect">
                                  <p:stCondLst>
                                    <p:cond delay="0"/>
                                  </p:stCondLst>
                                  <p:endCondLst>
                                    <p:cond evt="onNext" delay="0">
                                      <p:tgtEl>
                                        <p:sldTgt/>
                                      </p:tgtEl>
                                    </p:cond>
                                  </p:endCondLst>
                                  <p:childTnLst>
                                    <p:set>
                                      <p:cBhvr>
                                        <p:cTn id="11" dur="1" fill="hold">
                                          <p:stCondLst>
                                            <p:cond delay="0"/>
                                          </p:stCondLst>
                                        </p:cTn>
                                        <p:tgtEl>
                                          <p:spTgt spid="89"/>
                                        </p:tgtEl>
                                        <p:attrNameLst>
                                          <p:attrName>style.visibility</p:attrName>
                                        </p:attrNameLst>
                                      </p:cBhvr>
                                      <p:to>
                                        <p:strVal val="visible"/>
                                      </p:to>
                                    </p:set>
                                    <p:animEffect transition="in" filter="fade">
                                      <p:cBhvr>
                                        <p:cTn id="12" dur="2000"/>
                                        <p:tgtEl>
                                          <p:spTgt spid="89"/>
                                        </p:tgtEl>
                                      </p:cBhvr>
                                    </p:animEffect>
                                    <p:anim calcmode="lin" valueType="num">
                                      <p:cBhvr>
                                        <p:cTn id="13" dur="2000" fill="hold"/>
                                        <p:tgtEl>
                                          <p:spTgt spid="89"/>
                                        </p:tgtEl>
                                        <p:attrNameLst>
                                          <p:attrName>ppt_w</p:attrName>
                                        </p:attrNameLst>
                                      </p:cBhvr>
                                      <p:tavLst>
                                        <p:tav tm="0" fmla="#ppt_w*sin(2.5*pi*$)">
                                          <p:val>
                                            <p:fltVal val="0"/>
                                          </p:val>
                                        </p:tav>
                                        <p:tav tm="100000">
                                          <p:val>
                                            <p:fltVal val="1"/>
                                          </p:val>
                                        </p:tav>
                                      </p:tavLst>
                                    </p:anim>
                                    <p:anim calcmode="lin" valueType="num">
                                      <p:cBhvr>
                                        <p:cTn id="14" dur="2000" fill="hold"/>
                                        <p:tgtEl>
                                          <p:spTgt spid="89"/>
                                        </p:tgtEl>
                                        <p:attrNameLst>
                                          <p:attrName>ppt_h</p:attrName>
                                        </p:attrNameLst>
                                      </p:cBhvr>
                                      <p:tavLst>
                                        <p:tav tm="0">
                                          <p:val>
                                            <p:strVal val="#ppt_h"/>
                                          </p:val>
                                        </p:tav>
                                        <p:tav tm="100000">
                                          <p:val>
                                            <p:strVal val="#ppt_h"/>
                                          </p:val>
                                        </p:tav>
                                      </p:tavLst>
                                    </p:anim>
                                  </p:childTnLst>
                                </p:cTn>
                              </p:par>
                              <p:par>
                                <p:cTn id="15" presetID="45" presetClass="entr" presetSubtype="0" repeatCount="indefinite" fill="hold" nodeType="withEffect">
                                  <p:stCondLst>
                                    <p:cond delay="0"/>
                                  </p:stCondLst>
                                  <p:endCondLst>
                                    <p:cond evt="onNext" delay="0">
                                      <p:tgtEl>
                                        <p:sldTgt/>
                                      </p:tgtEl>
                                    </p:cond>
                                  </p:endCondLst>
                                  <p:childTnLst>
                                    <p:set>
                                      <p:cBhvr>
                                        <p:cTn id="16" dur="1" fill="hold">
                                          <p:stCondLst>
                                            <p:cond delay="0"/>
                                          </p:stCondLst>
                                        </p:cTn>
                                        <p:tgtEl>
                                          <p:spTgt spid="47106"/>
                                        </p:tgtEl>
                                        <p:attrNameLst>
                                          <p:attrName>style.visibility</p:attrName>
                                        </p:attrNameLst>
                                      </p:cBhvr>
                                      <p:to>
                                        <p:strVal val="visible"/>
                                      </p:to>
                                    </p:set>
                                    <p:animEffect transition="in" filter="fade">
                                      <p:cBhvr>
                                        <p:cTn id="17" dur="2000"/>
                                        <p:tgtEl>
                                          <p:spTgt spid="47106"/>
                                        </p:tgtEl>
                                      </p:cBhvr>
                                    </p:animEffect>
                                    <p:anim calcmode="lin" valueType="num">
                                      <p:cBhvr>
                                        <p:cTn id="18" dur="2000" fill="hold"/>
                                        <p:tgtEl>
                                          <p:spTgt spid="47106"/>
                                        </p:tgtEl>
                                        <p:attrNameLst>
                                          <p:attrName>ppt_w</p:attrName>
                                        </p:attrNameLst>
                                      </p:cBhvr>
                                      <p:tavLst>
                                        <p:tav tm="0" fmla="#ppt_w*sin(2.5*pi*$)">
                                          <p:val>
                                            <p:fltVal val="0"/>
                                          </p:val>
                                        </p:tav>
                                        <p:tav tm="100000">
                                          <p:val>
                                            <p:fltVal val="1"/>
                                          </p:val>
                                        </p:tav>
                                      </p:tavLst>
                                    </p:anim>
                                    <p:anim calcmode="lin" valueType="num">
                                      <p:cBhvr>
                                        <p:cTn id="19" dur="2000" fill="hold"/>
                                        <p:tgtEl>
                                          <p:spTgt spid="47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93798" y="1176493"/>
            <a:ext cx="8181975" cy="926627"/>
          </a:xfrm>
          <a:prstGeom prst="roundRect">
            <a:avLst/>
          </a:prstGeom>
          <a:noFill/>
          <a:ln>
            <a:prstDash val="dash"/>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chemeClr val="dk1"/>
                </a:solidFill>
                <a:effectLst/>
                <a:uLnTx/>
                <a:uFillTx/>
                <a:latin typeface="+mn-lt"/>
                <a:ea typeface="+mn-ea"/>
                <a:cs typeface="+mn-cs"/>
              </a:rPr>
              <a:t>Arahan</a:t>
            </a:r>
            <a:r>
              <a:rPr kumimoji="0" lang="en-US" sz="1800" b="0" i="0" u="none" strike="noStrike" kern="1200" cap="none" spc="0" normalizeH="0" noProof="0" dirty="0">
                <a:ln>
                  <a:noFill/>
                </a:ln>
                <a:solidFill>
                  <a:schemeClr val="dk1"/>
                </a:solidFill>
                <a:effectLst/>
                <a:uLnTx/>
                <a:uFillTx/>
                <a:latin typeface="+mn-lt"/>
                <a:ea typeface="+mn-ea"/>
                <a:cs typeface="+mn-cs"/>
              </a:rPr>
              <a:t> MKN No.20 : </a:t>
            </a:r>
            <a:r>
              <a:rPr kumimoji="0" lang="en-US" sz="1800" b="0" i="0" u="none" strike="noStrike" kern="1200" cap="none" spc="0" normalizeH="0" noProof="0" dirty="0" err="1">
                <a:ln>
                  <a:noFill/>
                </a:ln>
                <a:solidFill>
                  <a:schemeClr val="dk1"/>
                </a:solidFill>
                <a:effectLst/>
                <a:uLnTx/>
                <a:uFillTx/>
                <a:latin typeface="+mn-lt"/>
                <a:ea typeface="+mn-ea"/>
                <a:cs typeface="+mn-cs"/>
              </a:rPr>
              <a:t>Mekanisme</a:t>
            </a:r>
            <a:r>
              <a:rPr kumimoji="0" lang="en-US" sz="1800" b="0" i="0" u="none" strike="noStrike" kern="1200" cap="none" spc="0" normalizeH="0" noProof="0" dirty="0">
                <a:ln>
                  <a:noFill/>
                </a:ln>
                <a:solidFill>
                  <a:schemeClr val="dk1"/>
                </a:solidFill>
                <a:effectLst/>
                <a:uLnTx/>
                <a:uFillTx/>
                <a:latin typeface="+mn-lt"/>
                <a:ea typeface="+mn-ea"/>
                <a:cs typeface="+mn-cs"/>
              </a:rPr>
              <a:t> </a:t>
            </a:r>
            <a:r>
              <a:rPr kumimoji="0" lang="en-US" sz="1800" b="0" i="0" u="none" strike="noStrike" kern="1200" cap="none" spc="0" normalizeH="0" noProof="0" dirty="0" err="1">
                <a:ln>
                  <a:noFill/>
                </a:ln>
                <a:solidFill>
                  <a:schemeClr val="dk1"/>
                </a:solidFill>
                <a:effectLst/>
                <a:uLnTx/>
                <a:uFillTx/>
                <a:latin typeface="+mn-lt"/>
                <a:ea typeface="+mn-ea"/>
                <a:cs typeface="+mn-cs"/>
              </a:rPr>
              <a:t>Pengurusan</a:t>
            </a:r>
            <a:r>
              <a:rPr kumimoji="0" lang="en-US" sz="1800" b="0" i="0" u="none" strike="noStrike" kern="1200" cap="none" spc="0" normalizeH="0" noProof="0" dirty="0">
                <a:ln>
                  <a:noFill/>
                </a:ln>
                <a:solidFill>
                  <a:schemeClr val="dk1"/>
                </a:solidFill>
                <a:effectLst/>
                <a:uLnTx/>
                <a:uFillTx/>
                <a:latin typeface="+mn-lt"/>
                <a:ea typeface="+mn-ea"/>
                <a:cs typeface="+mn-cs"/>
              </a:rPr>
              <a:t> </a:t>
            </a:r>
            <a:r>
              <a:rPr kumimoji="0" lang="en-US" sz="1800" b="0" i="0" u="none" strike="noStrike" kern="1200" cap="none" spc="0" normalizeH="0" noProof="0" dirty="0" err="1">
                <a:ln>
                  <a:noFill/>
                </a:ln>
                <a:solidFill>
                  <a:schemeClr val="dk1"/>
                </a:solidFill>
                <a:effectLst/>
                <a:uLnTx/>
                <a:uFillTx/>
                <a:latin typeface="+mn-lt"/>
                <a:ea typeface="+mn-ea"/>
                <a:cs typeface="+mn-cs"/>
              </a:rPr>
              <a:t>Bencana</a:t>
            </a: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42029"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Peranan Komuniti Dalam Pengurusan Risiko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69" name="Rectangle 68"/>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grpSp>
        <p:nvGrpSpPr>
          <p:cNvPr id="77" name="Group 5">
            <a:extLst>
              <a:ext uri="{FF2B5EF4-FFF2-40B4-BE49-F238E27FC236}">
                <a16:creationId xmlns:a16="http://schemas.microsoft.com/office/drawing/2014/main" id="{B3A12D1C-B365-2D22-16EE-B2C000772D85}"/>
              </a:ext>
            </a:extLst>
          </p:cNvPr>
          <p:cNvGrpSpPr>
            <a:grpSpLocks/>
          </p:cNvGrpSpPr>
          <p:nvPr/>
        </p:nvGrpSpPr>
        <p:grpSpPr bwMode="auto">
          <a:xfrm>
            <a:off x="992777" y="2150590"/>
            <a:ext cx="10358846" cy="3895600"/>
            <a:chOff x="76200" y="1727461"/>
            <a:chExt cx="8915400" cy="5054339"/>
          </a:xfrm>
        </p:grpSpPr>
        <p:grpSp>
          <p:nvGrpSpPr>
            <p:cNvPr id="88" name="Group 2">
              <a:extLst>
                <a:ext uri="{FF2B5EF4-FFF2-40B4-BE49-F238E27FC236}">
                  <a16:creationId xmlns:a16="http://schemas.microsoft.com/office/drawing/2014/main" id="{C5E10881-F5BB-8E39-F6BF-129499F76C71}"/>
                </a:ext>
              </a:extLst>
            </p:cNvPr>
            <p:cNvGrpSpPr>
              <a:grpSpLocks/>
            </p:cNvGrpSpPr>
            <p:nvPr/>
          </p:nvGrpSpPr>
          <p:grpSpPr bwMode="auto">
            <a:xfrm>
              <a:off x="76200" y="1727461"/>
              <a:ext cx="8915400" cy="5054339"/>
              <a:chOff x="152400" y="1599916"/>
              <a:chExt cx="7362825" cy="5181884"/>
            </a:xfrm>
          </p:grpSpPr>
          <p:pic>
            <p:nvPicPr>
              <p:cNvPr id="92" name="Picture 2">
                <a:extLst>
                  <a:ext uri="{FF2B5EF4-FFF2-40B4-BE49-F238E27FC236}">
                    <a16:creationId xmlns:a16="http://schemas.microsoft.com/office/drawing/2014/main" id="{7BE68B12-20E8-2424-DBEA-83CC1CE5E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75" t="28999" r="25948" b="17999"/>
              <a:stretch>
                <a:fillRect/>
              </a:stretch>
            </p:blipFill>
            <p:spPr bwMode="auto">
              <a:xfrm>
                <a:off x="152400" y="1612900"/>
                <a:ext cx="73628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 Box 2">
                <a:extLst>
                  <a:ext uri="{FF2B5EF4-FFF2-40B4-BE49-F238E27FC236}">
                    <a16:creationId xmlns:a16="http://schemas.microsoft.com/office/drawing/2014/main" id="{6CBB114E-4E4E-6D31-1162-18ED3D7D4183}"/>
                  </a:ext>
                </a:extLst>
              </p:cNvPr>
              <p:cNvSpPr txBox="1">
                <a:spLocks noChangeArrowheads="1"/>
              </p:cNvSpPr>
              <p:nvPr/>
            </p:nvSpPr>
            <p:spPr bwMode="auto">
              <a:xfrm>
                <a:off x="152400" y="1599916"/>
                <a:ext cx="7362825" cy="366741"/>
              </a:xfrm>
              <a:prstGeom prst="rect">
                <a:avLst/>
              </a:prstGeom>
              <a:solidFill>
                <a:schemeClr val="bg1"/>
              </a:solidFill>
              <a:ln>
                <a:noFill/>
                <a:headEnd/>
                <a:tailEnd/>
              </a:ln>
              <a:effectLst/>
            </p:spPr>
            <p:style>
              <a:lnRef idx="1">
                <a:schemeClr val="accent6"/>
              </a:lnRef>
              <a:fillRef idx="2">
                <a:schemeClr val="accent6"/>
              </a:fillRef>
              <a:effectRef idx="1">
                <a:schemeClr val="accent6"/>
              </a:effectRef>
              <a:fontRef idx="minor">
                <a:schemeClr val="dk1"/>
              </a:fontRef>
            </p:style>
            <p:txBody>
              <a:bodyPr lIns="36576" tIns="36576" rIns="36576" bIns="36576"/>
              <a:lstStyle/>
              <a:p>
                <a:pPr algn="ctr" eaLnBrk="1" hangingPunct="1">
                  <a:defRPr/>
                </a:pPr>
                <a:r>
                  <a:rPr lang="en-US" sz="1200" b="1" dirty="0">
                    <a:solidFill>
                      <a:schemeClr val="tx1"/>
                    </a:solidFill>
                    <a:latin typeface="Arial" panose="020B0604020202020204" pitchFamily="34" charset="0"/>
                    <a:cs typeface="Arial" panose="020B0604020202020204" pitchFamily="34" charset="0"/>
                  </a:rPr>
                  <a:t>PENGURUSAN BENCANA DI TEMPAT KEJADIAN MENGIKUT ZON</a:t>
                </a:r>
              </a:p>
            </p:txBody>
          </p:sp>
        </p:grpSp>
        <p:pic>
          <p:nvPicPr>
            <p:cNvPr id="91" name="Picture 2">
              <a:extLst>
                <a:ext uri="{FF2B5EF4-FFF2-40B4-BE49-F238E27FC236}">
                  <a16:creationId xmlns:a16="http://schemas.microsoft.com/office/drawing/2014/main" id="{6E4FC2E6-84E1-4601-DF59-965C57A1F0C9}"/>
                </a:ext>
              </a:extLst>
            </p:cNvPr>
            <p:cNvPicPr>
              <a:picLocks noChangeAspect="1" noChangeArrowheads="1"/>
            </p:cNvPicPr>
            <p:nvPr/>
          </p:nvPicPr>
          <p:blipFill>
            <a:blip r:embed="rId4"/>
            <a:srcRect l="33594" t="17709" r="29687" b="12500"/>
            <a:stretch>
              <a:fillRect/>
            </a:stretch>
          </p:blipFill>
          <p:spPr bwMode="auto">
            <a:xfrm>
              <a:off x="7997872" y="4757738"/>
              <a:ext cx="885327" cy="1262062"/>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2700000">
                <a:rot lat="20136000" lon="1470000" rev="20615999"/>
              </a:camera>
              <a:lightRig rig="harsh" dir="t">
                <a:rot lat="0" lon="0" rev="3000000"/>
              </a:lightRig>
            </a:scene3d>
            <a:sp3d extrusionH="254000" contourW="19050">
              <a:bevelT w="82550" h="44450" prst="angle"/>
              <a:bevelB w="82550" h="44450" prst="angle"/>
              <a:contourClr>
                <a:srgbClr val="FFFFFF"/>
              </a:contourClr>
            </a:sp3d>
          </p:spPr>
        </p:pic>
      </p:grpSp>
    </p:spTree>
    <p:extLst>
      <p:ext uri="{BB962C8B-B14F-4D97-AF65-F5344CB8AC3E}">
        <p14:creationId xmlns:p14="http://schemas.microsoft.com/office/powerpoint/2010/main" val="3679155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39825"/>
            <a:ext cx="12192000" cy="834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pic>
        <p:nvPicPr>
          <p:cNvPr id="44036" name="Picture 9"/>
          <p:cNvPicPr>
            <a:picLocks noChangeAspect="1"/>
          </p:cNvPicPr>
          <p:nvPr/>
        </p:nvPicPr>
        <p:blipFill>
          <a:blip r:embed="rId4" cstate="print"/>
          <a:stretch>
            <a:fillRect/>
          </a:stretch>
        </p:blipFill>
        <p:spPr>
          <a:xfrm>
            <a:off x="2654300" y="5099050"/>
            <a:ext cx="1138238" cy="1138238"/>
          </a:xfrm>
          <a:prstGeom prst="rect">
            <a:avLst/>
          </a:prstGeom>
          <a:noFill/>
          <a:ln w="9525">
            <a:noFill/>
          </a:ln>
        </p:spPr>
      </p:pic>
      <p:pic>
        <p:nvPicPr>
          <p:cNvPr id="44037" name="Picture 10"/>
          <p:cNvPicPr>
            <a:picLocks noChangeAspect="1"/>
          </p:cNvPicPr>
          <p:nvPr/>
        </p:nvPicPr>
        <p:blipFill>
          <a:blip r:embed="rId5"/>
          <a:stretch>
            <a:fillRect/>
          </a:stretch>
        </p:blipFill>
        <p:spPr>
          <a:xfrm>
            <a:off x="3333750" y="5221288"/>
            <a:ext cx="1012825" cy="1011237"/>
          </a:xfrm>
          <a:prstGeom prst="rect">
            <a:avLst/>
          </a:prstGeom>
          <a:noFill/>
          <a:ln w="9525">
            <a:noFill/>
          </a:ln>
        </p:spPr>
      </p:pic>
      <p:pic>
        <p:nvPicPr>
          <p:cNvPr id="44038" name="Picture 2" descr="Image result for police officer*.png"/>
          <p:cNvPicPr>
            <a:picLocks noChangeAspect="1"/>
          </p:cNvPicPr>
          <p:nvPr/>
        </p:nvPicPr>
        <p:blipFill>
          <a:blip r:embed="rId6"/>
          <a:stretch>
            <a:fillRect/>
          </a:stretch>
        </p:blipFill>
        <p:spPr>
          <a:xfrm>
            <a:off x="7686675" y="5164138"/>
            <a:ext cx="1073150" cy="1073150"/>
          </a:xfrm>
          <a:prstGeom prst="rect">
            <a:avLst/>
          </a:prstGeom>
          <a:noFill/>
          <a:ln w="9525">
            <a:noFill/>
          </a:ln>
        </p:spPr>
      </p:pic>
      <p:pic>
        <p:nvPicPr>
          <p:cNvPr id="44039" name="Picture 10" descr="Image result for jpam*.png"/>
          <p:cNvPicPr>
            <a:picLocks noChangeAspect="1"/>
          </p:cNvPicPr>
          <p:nvPr/>
        </p:nvPicPr>
        <p:blipFill>
          <a:blip r:embed="rId7"/>
          <a:stretch>
            <a:fillRect/>
          </a:stretch>
        </p:blipFill>
        <p:spPr>
          <a:xfrm>
            <a:off x="8320088" y="5183188"/>
            <a:ext cx="741362" cy="1111250"/>
          </a:xfrm>
          <a:prstGeom prst="rect">
            <a:avLst/>
          </a:prstGeom>
          <a:noFill/>
          <a:ln w="9525">
            <a:noFill/>
          </a:ln>
        </p:spPr>
      </p:pic>
      <p:cxnSp>
        <p:nvCxnSpPr>
          <p:cNvPr id="33" name="Straight Arrow Connector 32"/>
          <p:cNvCxnSpPr/>
          <p:nvPr/>
        </p:nvCxnSpPr>
        <p:spPr>
          <a:xfrm>
            <a:off x="6894513" y="3910013"/>
            <a:ext cx="1000125" cy="1355725"/>
          </a:xfrm>
          <a:prstGeom prst="straightConnector1">
            <a:avLst/>
          </a:prstGeom>
          <a:ln>
            <a:solidFill>
              <a:srgbClr val="FF0000"/>
            </a:solidFill>
            <a:prstDash val="lgDashDot"/>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4346575" y="5599113"/>
            <a:ext cx="3421063" cy="12700"/>
          </a:xfrm>
          <a:prstGeom prst="straightConnector1">
            <a:avLst/>
          </a:prstGeom>
          <a:ln>
            <a:solidFill>
              <a:srgbClr val="FF0000"/>
            </a:solidFill>
            <a:prstDash val="lgDashDot"/>
            <a:headEnd type="triangle"/>
            <a:tailEnd type="triangle"/>
          </a:ln>
        </p:spPr>
        <p:style>
          <a:lnRef idx="3">
            <a:schemeClr val="accent2"/>
          </a:lnRef>
          <a:fillRef idx="0">
            <a:schemeClr val="accent2"/>
          </a:fillRef>
          <a:effectRef idx="2">
            <a:schemeClr val="accent2"/>
          </a:effectRef>
          <a:fontRef idx="minor">
            <a:schemeClr val="tx1"/>
          </a:fontRef>
        </p:style>
      </p:cxnSp>
      <p:sp>
        <p:nvSpPr>
          <p:cNvPr id="35" name="TextBox 5"/>
          <p:cNvSpPr txBox="1">
            <a:spLocks noChangeArrowheads="1"/>
          </p:cNvSpPr>
          <p:nvPr/>
        </p:nvSpPr>
        <p:spPr bwMode="auto">
          <a:xfrm>
            <a:off x="2713038" y="6165850"/>
            <a:ext cx="1724025" cy="260350"/>
          </a:xfrm>
          <a:prstGeom prst="rect">
            <a:avLst/>
          </a:prstGeom>
          <a:solidFill>
            <a:schemeClr val="tx1">
              <a:alpha val="51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11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Pengumpul</a:t>
            </a:r>
            <a:r>
              <a:rPr kumimoji="0" lang="en-US" sz="11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 </a:t>
            </a:r>
            <a:r>
              <a:rPr kumimoji="0" lang="en-US" sz="11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Maklumat</a:t>
            </a:r>
            <a:endParaRPr kumimoji="0" lang="en-MY" sz="11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endParaRPr>
          </a:p>
        </p:txBody>
      </p:sp>
      <p:sp>
        <p:nvSpPr>
          <p:cNvPr id="36" name="Rounded Rectangular Callout 35"/>
          <p:cNvSpPr/>
          <p:nvPr/>
        </p:nvSpPr>
        <p:spPr>
          <a:xfrm>
            <a:off x="2424113" y="4098925"/>
            <a:ext cx="1747838" cy="823913"/>
          </a:xfrm>
          <a:prstGeom prst="wedgeRoundRectCallout">
            <a:avLst>
              <a:gd name="adj1" fmla="val -6005"/>
              <a:gd name="adj2" fmla="val 96894"/>
              <a:gd name="adj3" fmla="val 16667"/>
            </a:avLst>
          </a:prstGeom>
          <a:solidFill>
            <a:schemeClr val="tx1">
              <a:alpha val="51000"/>
            </a:schemeClr>
          </a:solidFill>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mn-lt"/>
                <a:ea typeface="+mn-ea"/>
                <a:cs typeface="+mn-cs"/>
              </a:rPr>
              <a:t>Komuniti</a:t>
            </a:r>
            <a:endParaRPr kumimoji="0" lang="en-MY"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37" name="Rounded Rectangular Callout 36"/>
          <p:cNvSpPr/>
          <p:nvPr/>
        </p:nvSpPr>
        <p:spPr>
          <a:xfrm>
            <a:off x="7847013" y="4098925"/>
            <a:ext cx="1795463" cy="1028700"/>
          </a:xfrm>
          <a:prstGeom prst="wedgeRoundRectCallout">
            <a:avLst>
              <a:gd name="adj1" fmla="val 1089"/>
              <a:gd name="adj2" fmla="val 67972"/>
              <a:gd name="adj3" fmla="val 16667"/>
            </a:avLst>
          </a:prstGeom>
          <a:solidFill>
            <a:schemeClr val="tx1">
              <a:alpha val="51000"/>
            </a:schemeClr>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mn-lt"/>
                <a:ea typeface="+mn-ea"/>
                <a:cs typeface="+mn-cs"/>
              </a:rPr>
              <a:t>Agensi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 /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mn-lt"/>
                <a:ea typeface="+mn-ea"/>
                <a:cs typeface="+mn-cs"/>
              </a:rPr>
              <a:t>Penyelamat</a:t>
            </a:r>
            <a:endParaRPr kumimoji="0" lang="en-MY"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38" name="TextBox 22"/>
          <p:cNvSpPr txBox="1">
            <a:spLocks noChangeArrowheads="1"/>
          </p:cNvSpPr>
          <p:nvPr/>
        </p:nvSpPr>
        <p:spPr bwMode="auto">
          <a:xfrm>
            <a:off x="7686675" y="6183313"/>
            <a:ext cx="1687513" cy="261938"/>
          </a:xfrm>
          <a:prstGeom prst="rect">
            <a:avLst/>
          </a:prstGeom>
          <a:solidFill>
            <a:schemeClr val="tx1">
              <a:alpha val="51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11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Tindakbalas</a:t>
            </a:r>
            <a:r>
              <a:rPr kumimoji="0" lang="en-US" sz="11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 </a:t>
            </a:r>
            <a:r>
              <a:rPr kumimoji="0" lang="en-US" sz="11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Maklumat</a:t>
            </a:r>
            <a:endParaRPr kumimoji="0" lang="en-MY" sz="11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endParaRPr>
          </a:p>
        </p:txBody>
      </p:sp>
      <p:sp>
        <p:nvSpPr>
          <p:cNvPr id="39" name="Rounded Rectangular Callout 38"/>
          <p:cNvSpPr/>
          <p:nvPr/>
        </p:nvSpPr>
        <p:spPr>
          <a:xfrm>
            <a:off x="4140200" y="2257425"/>
            <a:ext cx="4179888" cy="401638"/>
          </a:xfrm>
          <a:prstGeom prst="wedgeRoundRectCallout">
            <a:avLst>
              <a:gd name="adj1" fmla="val 3483"/>
              <a:gd name="adj2" fmla="val 80759"/>
              <a:gd name="adj3" fmla="val 16667"/>
            </a:avLst>
          </a:prstGeom>
          <a:solidFill>
            <a:schemeClr val="tx1">
              <a:alpha val="51000"/>
            </a:schemeClr>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mn-lt"/>
                <a:ea typeface="+mn-ea"/>
                <a:cs typeface="+mn-cs"/>
              </a:rPr>
              <a:t>Badan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mn-lt"/>
                <a:ea typeface="+mn-ea"/>
                <a:cs typeface="+mn-cs"/>
              </a:rPr>
              <a:t>Pengurusan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mn-lt"/>
                <a:ea typeface="+mn-ea"/>
                <a:cs typeface="+mn-cs"/>
              </a:rPr>
              <a:t>Bencana</a:t>
            </a:r>
            <a:endParaRPr kumimoji="0" lang="en-MY"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44047" name="Picture 14" descr="Related image"/>
          <p:cNvPicPr>
            <a:picLocks noChangeAspect="1"/>
          </p:cNvPicPr>
          <p:nvPr/>
        </p:nvPicPr>
        <p:blipFill>
          <a:blip r:embed="rId8"/>
          <a:stretch>
            <a:fillRect/>
          </a:stretch>
        </p:blipFill>
        <p:spPr>
          <a:xfrm>
            <a:off x="5613400" y="2768600"/>
            <a:ext cx="996950" cy="823913"/>
          </a:xfrm>
          <a:prstGeom prst="rect">
            <a:avLst/>
          </a:prstGeom>
          <a:noFill/>
          <a:ln w="9525">
            <a:noFill/>
          </a:ln>
        </p:spPr>
      </p:pic>
      <p:sp>
        <p:nvSpPr>
          <p:cNvPr id="41" name="TextBox 31"/>
          <p:cNvSpPr txBox="1">
            <a:spLocks noChangeArrowheads="1"/>
          </p:cNvSpPr>
          <p:nvPr/>
        </p:nvSpPr>
        <p:spPr bwMode="auto">
          <a:xfrm>
            <a:off x="4949825" y="3556000"/>
            <a:ext cx="2324100" cy="646113"/>
          </a:xfrm>
          <a:prstGeom prst="rect">
            <a:avLst/>
          </a:prstGeom>
          <a:solidFill>
            <a:schemeClr val="tx1">
              <a:alpha val="51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Daerah, </a:t>
            </a:r>
            <a:r>
              <a:rPr kumimoji="0" lang="en-US" sz="1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Negeri</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 </a:t>
            </a:r>
            <a:r>
              <a:rPr kumimoji="0" lang="en-US" sz="1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Nasional</a:t>
            </a:r>
            <a:endParaRPr kumimoji="0" lang="en-MY"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endParaRPr>
          </a:p>
        </p:txBody>
      </p:sp>
      <p:cxnSp>
        <p:nvCxnSpPr>
          <p:cNvPr id="42" name="Straight Arrow Connector 41"/>
          <p:cNvCxnSpPr/>
          <p:nvPr/>
        </p:nvCxnSpPr>
        <p:spPr>
          <a:xfrm flipV="1">
            <a:off x="4217988" y="3867150"/>
            <a:ext cx="1206500" cy="1398588"/>
          </a:xfrm>
          <a:prstGeom prst="straightConnector1">
            <a:avLst/>
          </a:prstGeom>
          <a:ln>
            <a:solidFill>
              <a:srgbClr val="FF0000"/>
            </a:solidFill>
            <a:prstDash val="lgDashDot"/>
            <a:headEnd type="triangle"/>
            <a:tailEnd type="triangle"/>
          </a:ln>
        </p:spPr>
        <p:style>
          <a:lnRef idx="3">
            <a:schemeClr val="accent2"/>
          </a:lnRef>
          <a:fillRef idx="0">
            <a:schemeClr val="accent2"/>
          </a:fillRef>
          <a:effectRef idx="2">
            <a:schemeClr val="accent2"/>
          </a:effectRef>
          <a:fontRef idx="minor">
            <a:schemeClr val="tx1"/>
          </a:fontRef>
        </p:style>
      </p:cxnSp>
      <p:sp>
        <p:nvSpPr>
          <p:cNvPr id="44050" name="TextBox 37"/>
          <p:cNvSpPr txBox="1"/>
          <p:nvPr/>
        </p:nvSpPr>
        <p:spPr>
          <a:xfrm rot="-2999496">
            <a:off x="4043363" y="4419600"/>
            <a:ext cx="1106487" cy="277813"/>
          </a:xfrm>
          <a:prstGeom prst="rect">
            <a:avLst/>
          </a:prstGeom>
          <a:noFill/>
          <a:ln w="9525">
            <a:noFill/>
          </a:ln>
        </p:spPr>
        <p:txBody>
          <a:bodyPr>
            <a:spAutoFit/>
          </a:bodyPr>
          <a:lstStyle/>
          <a:p>
            <a:pPr algn="ctr" eaLnBrk="1" hangingPunct="1"/>
            <a:r>
              <a:rPr lang="en-US" altLang="en-US" sz="1200" dirty="0">
                <a:latin typeface="Arial" panose="020B0604020202020204" pitchFamily="34" charset="0"/>
                <a:ea typeface="MS PGothic" panose="020B0600070205080204" pitchFamily="34" charset="-128"/>
              </a:rPr>
              <a:t>Top Bottom</a:t>
            </a:r>
            <a:endParaRPr lang="en-MY" altLang="en-US" sz="1200" dirty="0">
              <a:latin typeface="Arial" panose="020B0604020202020204" pitchFamily="34" charset="0"/>
              <a:ea typeface="MS PGothic" panose="020B0600070205080204" pitchFamily="34" charset="-128"/>
            </a:endParaRPr>
          </a:p>
        </p:txBody>
      </p:sp>
      <p:sp>
        <p:nvSpPr>
          <p:cNvPr id="44051" name="TextBox 38"/>
          <p:cNvSpPr txBox="1"/>
          <p:nvPr/>
        </p:nvSpPr>
        <p:spPr>
          <a:xfrm rot="-3076615">
            <a:off x="4289425" y="4613275"/>
            <a:ext cx="1104900" cy="277813"/>
          </a:xfrm>
          <a:prstGeom prst="rect">
            <a:avLst/>
          </a:prstGeom>
          <a:noFill/>
          <a:ln w="9525">
            <a:noFill/>
          </a:ln>
        </p:spPr>
        <p:txBody>
          <a:bodyPr>
            <a:spAutoFit/>
          </a:bodyPr>
          <a:lstStyle/>
          <a:p>
            <a:pPr algn="ctr" eaLnBrk="1" hangingPunct="1"/>
            <a:r>
              <a:rPr lang="en-US" altLang="en-US" sz="1200" dirty="0">
                <a:latin typeface="Arial" panose="020B0604020202020204" pitchFamily="34" charset="0"/>
                <a:ea typeface="MS PGothic" panose="020B0600070205080204" pitchFamily="34" charset="-128"/>
              </a:rPr>
              <a:t>Bottom Up</a:t>
            </a:r>
            <a:endParaRPr lang="en-MY" altLang="en-US" sz="1200" dirty="0">
              <a:latin typeface="Arial" panose="020B0604020202020204" pitchFamily="34" charset="0"/>
              <a:ea typeface="MS PGothic" panose="020B0600070205080204" pitchFamily="34" charset="-128"/>
            </a:endParaRPr>
          </a:p>
        </p:txBody>
      </p:sp>
      <p:sp>
        <p:nvSpPr>
          <p:cNvPr id="44052" name="TextBox 39"/>
          <p:cNvSpPr txBox="1"/>
          <p:nvPr/>
        </p:nvSpPr>
        <p:spPr>
          <a:xfrm rot="3165706">
            <a:off x="6750050" y="4359275"/>
            <a:ext cx="1473200" cy="276225"/>
          </a:xfrm>
          <a:prstGeom prst="rect">
            <a:avLst/>
          </a:prstGeom>
          <a:noFill/>
          <a:ln w="9525">
            <a:noFill/>
          </a:ln>
        </p:spPr>
        <p:txBody>
          <a:bodyPr>
            <a:spAutoFit/>
          </a:bodyPr>
          <a:lstStyle/>
          <a:p>
            <a:pPr algn="ctr" eaLnBrk="1" hangingPunct="1"/>
            <a:r>
              <a:rPr lang="en-US" altLang="en-US" sz="1200" dirty="0">
                <a:latin typeface="Arial" panose="020B0604020202020204" pitchFamily="34" charset="0"/>
                <a:ea typeface="MS PGothic" panose="020B0600070205080204" pitchFamily="34" charset="-128"/>
              </a:rPr>
              <a:t>Top Bottom</a:t>
            </a:r>
            <a:endParaRPr lang="en-MY" altLang="en-US" sz="1200" dirty="0">
              <a:latin typeface="Arial" panose="020B0604020202020204" pitchFamily="34" charset="0"/>
              <a:ea typeface="MS PGothic" panose="020B0600070205080204" pitchFamily="34" charset="-128"/>
            </a:endParaRPr>
          </a:p>
        </p:txBody>
      </p:sp>
      <p:sp>
        <p:nvSpPr>
          <p:cNvPr id="46" name="TextBox 40"/>
          <p:cNvSpPr txBox="1">
            <a:spLocks noChangeArrowheads="1"/>
          </p:cNvSpPr>
          <p:nvPr/>
        </p:nvSpPr>
        <p:spPr bwMode="auto">
          <a:xfrm rot="3175887">
            <a:off x="6586538" y="4491038"/>
            <a:ext cx="14525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Bottom </a:t>
            </a:r>
            <a:r>
              <a:rPr kumimoji="0" lang="en-US" sz="11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rPr>
              <a:t>Up</a:t>
            </a:r>
            <a:endParaRPr kumimoji="0" lang="en-MY" sz="11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mn-cs"/>
            </a:endParaRPr>
          </a:p>
        </p:txBody>
      </p:sp>
      <p:sp>
        <p:nvSpPr>
          <p:cNvPr id="47" name="Rectangle 1"/>
          <p:cNvSpPr>
            <a:spLocks noChangeArrowheads="1"/>
          </p:cNvSpPr>
          <p:nvPr/>
        </p:nvSpPr>
        <p:spPr bwMode="auto">
          <a:xfrm>
            <a:off x="3459163" y="6270625"/>
            <a:ext cx="3222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MY" sz="1200" b="0" i="1"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S PGothic" panose="020B0600070205080204" pitchFamily="34" charset="-128"/>
                <a:cs typeface="Arial" panose="020B0604020202020204" pitchFamily="34" charset="0"/>
              </a:rPr>
              <a:t>Sardi</a:t>
            </a:r>
            <a:r>
              <a:rPr kumimoji="0" lang="en-MY" sz="12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S PGothic" panose="020B0600070205080204" pitchFamily="34" charset="-128"/>
                <a:cs typeface="Arial" panose="020B0604020202020204" pitchFamily="34" charset="0"/>
              </a:rPr>
              <a:t> et al. (2021)</a:t>
            </a:r>
          </a:p>
        </p:txBody>
      </p:sp>
      <p:sp>
        <p:nvSpPr>
          <p:cNvPr id="48" name="Rounded Rectangle 47"/>
          <p:cNvSpPr/>
          <p:nvPr/>
        </p:nvSpPr>
        <p:spPr>
          <a:xfrm rot="19939657">
            <a:off x="2379663" y="4964113"/>
            <a:ext cx="2528888" cy="944563"/>
          </a:xfrm>
          <a:prstGeom prst="roundRect">
            <a:avLst/>
          </a:prstGeom>
          <a:solidFill>
            <a:schemeClr val="tx1">
              <a:alpha val="68000"/>
            </a:schemeClr>
          </a:solidFill>
          <a:ln w="76200">
            <a:solidFill>
              <a:srgbClr val="FF9300"/>
            </a:solid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lt1"/>
                </a:solidFill>
                <a:effectLst/>
                <a:uLnTx/>
                <a:uFillTx/>
                <a:latin typeface="+mn-lt"/>
                <a:ea typeface="+mn-ea"/>
                <a:cs typeface="+mn-cs"/>
              </a:rPr>
              <a:t>PERANAN?</a:t>
            </a:r>
          </a:p>
        </p:txBody>
      </p:sp>
      <p:sp>
        <p:nvSpPr>
          <p:cNvPr id="44056"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Peranan Komuniti Dalam Pengurusan Risiko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27" name="Rectangle 2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Management (DRM)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indefinite"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sp>
        <p:nvSpPr>
          <p:cNvPr id="46083" name="Masyarakat yang merancang langkah-langkah persiapan bencana"/>
          <p:cNvSpPr txBox="1"/>
          <p:nvPr/>
        </p:nvSpPr>
        <p:spPr>
          <a:xfrm>
            <a:off x="1524000" y="1827213"/>
            <a:ext cx="9144000" cy="1371600"/>
          </a:xfrm>
          <a:prstGeom prst="rect">
            <a:avLst/>
          </a:prstGeom>
          <a:noFill/>
          <a:ln w="12700">
            <a:noFill/>
          </a:ln>
        </p:spPr>
        <p:txBody>
          <a:bodyPr lIns="45719" rIns="45719">
            <a:spAutoFit/>
          </a:bodyPr>
          <a:lstStyle/>
          <a:p>
            <a:pPr algn="ctr" defTabSz="914400" eaLnBrk="1" hangingPunct="1">
              <a:lnSpc>
                <a:spcPct val="130000"/>
              </a:lnSpc>
            </a:pPr>
            <a:r>
              <a:rPr lang="en-US" altLang="en-US" sz="3200" dirty="0">
                <a:latin typeface="Arial" panose="020B0604020202020204" pitchFamily="34" charset="0"/>
                <a:cs typeface="Arial" panose="020B0604020202020204" pitchFamily="34" charset="0"/>
                <a:sym typeface="Arial" panose="020B0604020202020204" pitchFamily="34" charset="0"/>
              </a:rPr>
              <a:t>Masyarakat yang </a:t>
            </a:r>
            <a:r>
              <a:rPr lang="en-US" altLang="en-US" sz="3200" dirty="0">
                <a:solidFill>
                  <a:srgbClr val="303D8B"/>
                </a:solidFill>
                <a:latin typeface="Arial" panose="020B0604020202020204" pitchFamily="34" charset="0"/>
                <a:cs typeface="Arial" panose="020B0604020202020204" pitchFamily="34" charset="0"/>
                <a:sym typeface="Arial" panose="020B0604020202020204" pitchFamily="34" charset="0"/>
              </a:rPr>
              <a:t>merancang langkah-langkah pengurangan dan pengurusan risiko bencana</a:t>
            </a:r>
            <a:endParaRPr lang="en-US" altLang="en-US" sz="3200" dirty="0">
              <a:solidFill>
                <a:srgbClr val="303D8B"/>
              </a:solidFill>
              <a:latin typeface="Arial" panose="020B0604020202020204" pitchFamily="34" charset="0"/>
              <a:ea typeface="Arial" panose="020B0604020202020204" pitchFamily="34" charset="0"/>
              <a:sym typeface="Arial" panose="020B0604020202020204" pitchFamily="34" charset="0"/>
            </a:endParaRPr>
          </a:p>
        </p:txBody>
      </p:sp>
      <p:pic>
        <p:nvPicPr>
          <p:cNvPr id="46084" name="Picture 2"/>
          <p:cNvPicPr>
            <a:picLocks noChangeAspect="1"/>
          </p:cNvPicPr>
          <p:nvPr/>
        </p:nvPicPr>
        <p:blipFill>
          <a:blip r:embed="rId3"/>
          <a:stretch>
            <a:fillRect/>
          </a:stretch>
        </p:blipFill>
        <p:spPr>
          <a:xfrm>
            <a:off x="4662488" y="3505200"/>
            <a:ext cx="3400425" cy="2549525"/>
          </a:xfrm>
          <a:prstGeom prst="rect">
            <a:avLst/>
          </a:prstGeom>
          <a:noFill/>
          <a:ln w="9525">
            <a:noFill/>
          </a:ln>
        </p:spPr>
      </p:pic>
      <p:pic>
        <p:nvPicPr>
          <p:cNvPr id="46085" name="Picture 3"/>
          <p:cNvPicPr>
            <a:picLocks noChangeAspect="1"/>
          </p:cNvPicPr>
          <p:nvPr/>
        </p:nvPicPr>
        <p:blipFill>
          <a:blip r:embed="rId4"/>
          <a:stretch>
            <a:fillRect/>
          </a:stretch>
        </p:blipFill>
        <p:spPr>
          <a:xfrm>
            <a:off x="1265238" y="3506788"/>
            <a:ext cx="3397250" cy="2547937"/>
          </a:xfrm>
          <a:prstGeom prst="rect">
            <a:avLst/>
          </a:prstGeom>
          <a:noFill/>
          <a:ln w="9525">
            <a:noFill/>
          </a:ln>
        </p:spPr>
      </p:pic>
      <p:pic>
        <p:nvPicPr>
          <p:cNvPr id="46086" name="Picture 5"/>
          <p:cNvPicPr>
            <a:picLocks noChangeAspect="1"/>
          </p:cNvPicPr>
          <p:nvPr/>
        </p:nvPicPr>
        <p:blipFill>
          <a:blip r:embed="rId5"/>
          <a:stretch>
            <a:fillRect/>
          </a:stretch>
        </p:blipFill>
        <p:spPr>
          <a:xfrm>
            <a:off x="7626350" y="3500438"/>
            <a:ext cx="3832225" cy="2554287"/>
          </a:xfrm>
          <a:prstGeom prst="rect">
            <a:avLst/>
          </a:prstGeom>
          <a:noFill/>
          <a:ln w="9525">
            <a:noFill/>
          </a:ln>
        </p:spPr>
      </p:pic>
      <p:sp>
        <p:nvSpPr>
          <p:cNvPr id="46087" name="Rectangle 94"/>
          <p:cNvSpPr/>
          <p:nvPr/>
        </p:nvSpPr>
        <p:spPr>
          <a:xfrm>
            <a:off x="8478838" y="5786438"/>
            <a:ext cx="1930400" cy="263525"/>
          </a:xfrm>
          <a:prstGeom prst="rect">
            <a:avLst/>
          </a:prstGeom>
          <a:noFill/>
          <a:ln w="9525">
            <a:noFill/>
          </a:ln>
        </p:spPr>
        <p:txBody>
          <a:bodyPr wrap="none">
            <a:spAutoFit/>
          </a:bodyPr>
          <a:lstStyle/>
          <a:p>
            <a:pPr eaLnBrk="1" hangingPunct="1"/>
            <a:r>
              <a:rPr lang="en-US" altLang="en-US" sz="1100" i="1" dirty="0">
                <a:solidFill>
                  <a:schemeClr val="bg1"/>
                </a:solidFill>
                <a:latin typeface="Arial" panose="020B0604020202020204" pitchFamily="34" charset="0"/>
                <a:cs typeface="Arial" panose="020B0604020202020204" pitchFamily="34" charset="0"/>
              </a:rPr>
              <a:t>HiCBDRR Kundasang 2018</a:t>
            </a:r>
            <a:endParaRPr lang="en-US" altLang="en-US" sz="1100" i="1" dirty="0">
              <a:solidFill>
                <a:schemeClr val="bg1"/>
              </a:solidFill>
              <a:latin typeface="Calibri" panose="020F0502020204030204" pitchFamily="34" charset="0"/>
            </a:endParaRPr>
          </a:p>
        </p:txBody>
      </p:sp>
      <p:sp>
        <p:nvSpPr>
          <p:cNvPr id="46088"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Pengurusan Risiko Bencana Berasaskan Komuniti</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11" name="Rectangle 10"/>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syarakat mempunyai pengetahuan sedia ada (pengetahuan tradisi dan setempat) tentang keterancaman dan keupayaan mereka dan kawasan mereka sendiri.…"/>
          <p:cNvSpPr txBox="1"/>
          <p:nvPr/>
        </p:nvSpPr>
        <p:spPr>
          <a:xfrm>
            <a:off x="1668463" y="1879600"/>
            <a:ext cx="8623300" cy="4081463"/>
          </a:xfrm>
          <a:prstGeom prst="rect">
            <a:avLst/>
          </a:prstGeom>
          <a:ln w="12700">
            <a:miter lim="400000"/>
          </a:ln>
        </p:spPr>
        <p:txBody>
          <a:bodyPr lIns="45719" rIns="45719">
            <a:spAutoFit/>
          </a:bodyPr>
          <a:lstStyle/>
          <a:p>
            <a:pPr marL="852805" indent="-852805" algn="just" defTabSz="914400" eaLnBrk="1" hangingPunct="1">
              <a:lnSpc>
                <a:spcPct val="120000"/>
              </a:lnSpc>
              <a:buSzPct val="100000"/>
              <a:buAutoNum type="arabicPeriod"/>
            </a:pPr>
            <a:r>
              <a:rPr sz="2400" dirty="0">
                <a:latin typeface="Arial" panose="020B0604020202020204" pitchFamily="34" charset="0"/>
                <a:cs typeface="Arial" panose="020B0604020202020204" pitchFamily="34" charset="0"/>
                <a:sym typeface="Arial" panose="020B0604020202020204" pitchFamily="34" charset="0"/>
              </a:rPr>
              <a:t>Komuniti </a:t>
            </a:r>
            <a:r>
              <a:rPr lang="zh-CN" altLang="x-none" sz="2400" err="1">
                <a:latin typeface="Arial" panose="020B0604020202020204" pitchFamily="34" charset="0"/>
                <a:cs typeface="Arial" panose="020B0604020202020204" pitchFamily="34" charset="0"/>
                <a:sym typeface="Arial" panose="020B0604020202020204" pitchFamily="34" charset="0"/>
              </a:rPr>
              <a:t>mempunyai</a:t>
            </a:r>
            <a:r>
              <a:rPr lang="zh-CN" altLang="x-none" sz="2400">
                <a:latin typeface="Arial" panose="020B0604020202020204" pitchFamily="34" charset="0"/>
                <a:cs typeface="Arial" panose="020B0604020202020204" pitchFamily="34" charset="0"/>
                <a:sym typeface="Arial" panose="020B0604020202020204" pitchFamily="34" charset="0"/>
              </a:rPr>
              <a:t> </a:t>
            </a:r>
            <a:r>
              <a:rPr lang="zh-CN" altLang="x-none" sz="2400">
                <a:solidFill>
                  <a:srgbClr val="0000FF"/>
                </a:solidFill>
                <a:latin typeface="Arial" panose="020B0604020202020204" pitchFamily="34" charset="0"/>
                <a:cs typeface="Arial" panose="020B0604020202020204" pitchFamily="34" charset="0"/>
                <a:sym typeface="Arial" panose="020B0604020202020204" pitchFamily="34" charset="0"/>
              </a:rPr>
              <a:t>pengetahuan sedia ada </a:t>
            </a:r>
            <a:r>
              <a:rPr lang="zh-CN" altLang="x-none" sz="2400">
                <a:latin typeface="Arial" panose="020B0604020202020204" pitchFamily="34" charset="0"/>
                <a:cs typeface="Arial" panose="020B0604020202020204" pitchFamily="34" charset="0"/>
                <a:sym typeface="Arial" panose="020B0604020202020204" pitchFamily="34" charset="0"/>
              </a:rPr>
              <a:t>(pengetahuan tradisi dan setempat) tentang keterancaman dan keupayaan mereka dan kawasan mereka sendiri.</a:t>
            </a:r>
            <a:endParaRPr lang="zh-CN" altLang="x-none" sz="3600">
              <a:latin typeface="Arial" panose="020B0604020202020204" pitchFamily="34" charset="0"/>
              <a:cs typeface="Arial" panose="020B0604020202020204" pitchFamily="34" charset="0"/>
              <a:sym typeface="Arial" panose="020B0604020202020204" pitchFamily="34" charset="0"/>
            </a:endParaRPr>
          </a:p>
          <a:p>
            <a:pPr marL="852805" indent="-852805" algn="just" defTabSz="914400" eaLnBrk="1" hangingPunct="1">
              <a:lnSpc>
                <a:spcPct val="120000"/>
              </a:lnSpc>
              <a:buNone/>
            </a:pPr>
            <a:endParaRPr lang="zh-CN" altLang="x-none" sz="2400">
              <a:latin typeface="Arial" panose="020B0604020202020204" pitchFamily="34" charset="0"/>
              <a:cs typeface="Arial" panose="020B0604020202020204" pitchFamily="34" charset="0"/>
              <a:sym typeface="Arial" panose="020B0604020202020204" pitchFamily="34" charset="0"/>
            </a:endParaRPr>
          </a:p>
          <a:p>
            <a:pPr marL="852805" indent="-852805" algn="just" defTabSz="914400" eaLnBrk="1" hangingPunct="1">
              <a:lnSpc>
                <a:spcPct val="120000"/>
              </a:lnSpc>
              <a:buSzPct val="100000"/>
              <a:buAutoNum type="arabicPeriod" startAt="2"/>
            </a:pPr>
            <a:r>
              <a:rPr sz="2400" dirty="0">
                <a:latin typeface="Arial" panose="020B0604020202020204" pitchFamily="34" charset="0"/>
                <a:cs typeface="Arial" panose="020B0604020202020204" pitchFamily="34" charset="0"/>
                <a:sym typeface="Arial" panose="020B0604020202020204" pitchFamily="34" charset="0"/>
              </a:rPr>
              <a:t>Komuniti </a:t>
            </a:r>
            <a:r>
              <a:rPr lang="zh-CN" altLang="x-none" sz="2400" err="1">
                <a:latin typeface="Arial" panose="020B0604020202020204" pitchFamily="34" charset="0"/>
                <a:cs typeface="Arial" panose="020B0604020202020204" pitchFamily="34" charset="0"/>
                <a:sym typeface="Arial" panose="020B0604020202020204" pitchFamily="34" charset="0"/>
              </a:rPr>
              <a:t>setempat</a:t>
            </a:r>
            <a:r>
              <a:rPr lang="zh-CN" altLang="x-none" sz="2400">
                <a:latin typeface="Arial" panose="020B0604020202020204" pitchFamily="34" charset="0"/>
                <a:cs typeface="Arial" panose="020B0604020202020204" pitchFamily="34" charset="0"/>
                <a:sym typeface="Arial" panose="020B0604020202020204" pitchFamily="34" charset="0"/>
              </a:rPr>
              <a:t> akan bertindak segera sekiranya berlaku bencana.</a:t>
            </a:r>
            <a:endParaRPr lang="zh-CN" altLang="x-none" sz="3600">
              <a:latin typeface="Arial" panose="020B0604020202020204" pitchFamily="34" charset="0"/>
              <a:cs typeface="Arial" panose="020B0604020202020204" pitchFamily="34" charset="0"/>
              <a:sym typeface="Arial" panose="020B0604020202020204" pitchFamily="34" charset="0"/>
            </a:endParaRPr>
          </a:p>
          <a:p>
            <a:pPr marL="852805" indent="-852805" algn="just" defTabSz="914400" eaLnBrk="1" hangingPunct="1">
              <a:lnSpc>
                <a:spcPct val="120000"/>
              </a:lnSpc>
              <a:buNone/>
            </a:pPr>
            <a:endParaRPr lang="zh-CN" altLang="x-none" sz="2400">
              <a:latin typeface="Arial" panose="020B0604020202020204" pitchFamily="34" charset="0"/>
              <a:cs typeface="Arial" panose="020B0604020202020204" pitchFamily="34" charset="0"/>
              <a:sym typeface="Arial" panose="020B0604020202020204" pitchFamily="34" charset="0"/>
            </a:endParaRPr>
          </a:p>
          <a:p>
            <a:pPr marL="852805" indent="-852805" algn="just" defTabSz="914400" eaLnBrk="1" hangingPunct="1">
              <a:lnSpc>
                <a:spcPct val="120000"/>
              </a:lnSpc>
              <a:buSzPct val="100000"/>
              <a:buAutoNum type="arabicPeriod" startAt="3"/>
            </a:pPr>
            <a:r>
              <a:rPr lang="zh-CN" altLang="x-none" sz="2400">
                <a:latin typeface="Arial" panose="020B0604020202020204" pitchFamily="34" charset="0"/>
                <a:cs typeface="Arial" panose="020B0604020202020204" pitchFamily="34" charset="0"/>
                <a:sym typeface="Arial" panose="020B0604020202020204" pitchFamily="34" charset="0"/>
              </a:rPr>
              <a:t>Bertanggungjawab untuk menjadi </a:t>
            </a:r>
            <a:r>
              <a:rPr lang="zh-CN" altLang="x-none" sz="2400" i="1">
                <a:solidFill>
                  <a:srgbClr val="0000FF"/>
                </a:solidFill>
                <a:latin typeface="Arial" panose="020B0604020202020204" pitchFamily="34" charset="0"/>
                <a:cs typeface="Arial" panose="020B0604020202020204" pitchFamily="34" charset="0"/>
                <a:sym typeface="Arial" panose="020B0604020202020204" pitchFamily="34" charset="0"/>
              </a:rPr>
              <a:t>responden</a:t>
            </a:r>
            <a:r>
              <a:rPr lang="zh-CN" altLang="x-none" sz="2400">
                <a:solidFill>
                  <a:srgbClr val="0000FF"/>
                </a:solidFill>
                <a:latin typeface="Arial" panose="020B0604020202020204" pitchFamily="34" charset="0"/>
                <a:cs typeface="Arial" panose="020B0604020202020204" pitchFamily="34" charset="0"/>
                <a:sym typeface="Arial" panose="020B0604020202020204" pitchFamily="34" charset="0"/>
              </a:rPr>
              <a:t> </a:t>
            </a:r>
            <a:r>
              <a:rPr lang="zh-CN" altLang="x-none" sz="2400">
                <a:latin typeface="Arial" panose="020B0604020202020204" pitchFamily="34" charset="0"/>
                <a:cs typeface="Arial" panose="020B0604020202020204" pitchFamily="34" charset="0"/>
                <a:sym typeface="Arial" panose="020B0604020202020204" pitchFamily="34" charset="0"/>
              </a:rPr>
              <a:t>pertama.</a:t>
            </a:r>
            <a:endParaRPr lang="zh-CN" altLang="x-none" sz="2400">
              <a:latin typeface="Arial" panose="020B0604020202020204" pitchFamily="34" charset="0"/>
              <a:ea typeface="Arial" panose="020B0604020202020204" pitchFamily="34" charset="0"/>
              <a:sym typeface="Arial" panose="020B0604020202020204" pitchFamily="34" charset="0"/>
            </a:endParaRPr>
          </a:p>
        </p:txBody>
      </p:sp>
      <p:sp>
        <p:nvSpPr>
          <p:cNvPr id="48131"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Kenapa Perlu Komuniti Dilibatkan???</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7" name="Rectangle 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syarakat mempunyai pengetahuan sedia ada (pengetahuan tradisi dan setempat) tentang keterancaman dan keupayaan mereka dan kawasan mereka sendiri.…"/>
          <p:cNvSpPr txBox="1"/>
          <p:nvPr/>
        </p:nvSpPr>
        <p:spPr>
          <a:xfrm>
            <a:off x="1846263" y="2201863"/>
            <a:ext cx="8458200" cy="2973387"/>
          </a:xfrm>
          <a:prstGeom prst="rect">
            <a:avLst/>
          </a:prstGeom>
          <a:noFill/>
          <a:ln w="12700">
            <a:noFill/>
          </a:ln>
        </p:spPr>
        <p:txBody>
          <a:bodyPr lIns="45719" rIns="45719">
            <a:spAutoFit/>
          </a:bodyPr>
          <a:lstStyle/>
          <a:p>
            <a:pPr marL="852805" indent="-852805" algn="just" defTabSz="914400" eaLnBrk="1" hangingPunct="1">
              <a:lnSpc>
                <a:spcPct val="130000"/>
              </a:lnSpc>
              <a:buAutoNum type="arabicPeriod"/>
            </a:pPr>
            <a:r>
              <a:rPr lang="en-US" altLang="en-US" sz="2400" dirty="0">
                <a:latin typeface="Arial" panose="020B0604020202020204" pitchFamily="34" charset="0"/>
                <a:cs typeface="Arial" panose="020B0604020202020204" pitchFamily="34" charset="0"/>
                <a:sym typeface="Arial" panose="020B0604020202020204" pitchFamily="34" charset="0"/>
              </a:rPr>
              <a:t>Supaya komuniti </a:t>
            </a:r>
            <a:r>
              <a:rPr lang="en-US" altLang="en-US" sz="2400" dirty="0">
                <a:solidFill>
                  <a:srgbClr val="FF0000"/>
                </a:solidFill>
                <a:latin typeface="Arial" panose="020B0604020202020204" pitchFamily="34" charset="0"/>
                <a:cs typeface="Arial" panose="020B0604020202020204" pitchFamily="34" charset="0"/>
                <a:sym typeface="Arial" panose="020B0604020202020204" pitchFamily="34" charset="0"/>
              </a:rPr>
              <a:t>tidak mengalami kesan yang teruk</a:t>
            </a:r>
            <a:r>
              <a:rPr lang="en-US" altLang="en-US" sz="2400" dirty="0">
                <a:latin typeface="Arial" panose="020B0604020202020204" pitchFamily="34" charset="0"/>
                <a:cs typeface="Arial" panose="020B0604020202020204" pitchFamily="34" charset="0"/>
                <a:sym typeface="Arial" panose="020B0604020202020204" pitchFamily="34" charset="0"/>
              </a:rPr>
              <a:t> akibat bencana</a:t>
            </a:r>
          </a:p>
          <a:p>
            <a:pPr marL="852805" indent="-852805" algn="just" defTabSz="914400" eaLnBrk="1" hangingPunct="1">
              <a:lnSpc>
                <a:spcPct val="130000"/>
              </a:lnSpc>
              <a:buAutoNum type="arabicPeriod"/>
            </a:pPr>
            <a:endParaRPr lang="en-US" altLang="en-US" sz="2400" dirty="0">
              <a:latin typeface="Arial" panose="020B0604020202020204" pitchFamily="34" charset="0"/>
              <a:cs typeface="Arial" panose="020B0604020202020204" pitchFamily="34" charset="0"/>
              <a:sym typeface="Arial" panose="020B0604020202020204" pitchFamily="34" charset="0"/>
            </a:endParaRPr>
          </a:p>
          <a:p>
            <a:pPr marL="852805" indent="-852805" algn="just" defTabSz="914400" eaLnBrk="1" hangingPunct="1">
              <a:lnSpc>
                <a:spcPct val="130000"/>
              </a:lnSpc>
              <a:buAutoNum type="arabicPeriod"/>
            </a:pPr>
            <a:r>
              <a:rPr lang="en-US" altLang="en-US" sz="2400" dirty="0">
                <a:latin typeface="Arial" panose="020B0604020202020204" pitchFamily="34" charset="0"/>
                <a:cs typeface="Arial" panose="020B0604020202020204" pitchFamily="34" charset="0"/>
                <a:sym typeface="Arial" panose="020B0604020202020204" pitchFamily="34" charset="0"/>
              </a:rPr>
              <a:t>Supaya komuniti </a:t>
            </a:r>
            <a:r>
              <a:rPr lang="en-US" altLang="en-US" sz="2400" dirty="0">
                <a:solidFill>
                  <a:srgbClr val="FF0000"/>
                </a:solidFill>
                <a:latin typeface="Arial" panose="020B0604020202020204" pitchFamily="34" charset="0"/>
                <a:cs typeface="Arial" panose="020B0604020202020204" pitchFamily="34" charset="0"/>
                <a:sym typeface="Arial" panose="020B0604020202020204" pitchFamily="34" charset="0"/>
              </a:rPr>
              <a:t>masih terus berkeupayaan</a:t>
            </a:r>
            <a:r>
              <a:rPr lang="en-US" altLang="en-US" sz="2400" dirty="0">
                <a:latin typeface="Arial" panose="020B0604020202020204" pitchFamily="34" charset="0"/>
                <a:cs typeface="Arial" panose="020B0604020202020204" pitchFamily="34" charset="0"/>
                <a:sym typeface="Arial" panose="020B0604020202020204" pitchFamily="34" charset="0"/>
              </a:rPr>
              <a:t> untuk melalui saat-saat kecemasan semasa bencana serta </a:t>
            </a:r>
            <a:r>
              <a:rPr lang="en-US" altLang="en-US" sz="2400" dirty="0">
                <a:solidFill>
                  <a:srgbClr val="FF0000"/>
                </a:solidFill>
                <a:latin typeface="Arial" panose="020B0604020202020204" pitchFamily="34" charset="0"/>
                <a:cs typeface="Arial" panose="020B0604020202020204" pitchFamily="34" charset="0"/>
                <a:sym typeface="Arial" panose="020B0604020202020204" pitchFamily="34" charset="0"/>
              </a:rPr>
              <a:t>mampu pulih dengan kadar segera </a:t>
            </a:r>
            <a:endParaRPr lang="en-US" altLang="en-US" sz="2400" dirty="0">
              <a:solidFill>
                <a:srgbClr val="FF0000"/>
              </a:solidFill>
              <a:latin typeface="Arial" panose="020B0604020202020204" pitchFamily="34" charset="0"/>
              <a:ea typeface="Arial" panose="020B0604020202020204" pitchFamily="34" charset="0"/>
              <a:sym typeface="Arial" panose="020B0604020202020204" pitchFamily="34" charset="0"/>
            </a:endParaRPr>
          </a:p>
        </p:txBody>
      </p:sp>
      <p:sp>
        <p:nvSpPr>
          <p:cNvPr id="50179"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Objektif Penglibatan Komuniti</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7" name="Rectangle 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668338" y="875617"/>
            <a:ext cx="9144000" cy="1815882"/>
          </a:xfrm>
          <a:prstGeom prst="rect">
            <a:avLst/>
          </a:prstGeom>
          <a:noFill/>
          <a:ln w="9525">
            <a:noFill/>
            <a:miter lim="800000"/>
          </a:ln>
          <a:effectLst/>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PENGENALAN KEPADA PENGURUSAN DAN PENGURANGAN RISIKO BENCANA KOMUNITI</a:t>
            </a: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CC"/>
              </a:solidFill>
              <a:effectLst/>
              <a:uLnTx/>
              <a:uFillTx/>
              <a:latin typeface="Calibri" panose="020F0502020204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02060"/>
                </a:solidFill>
                <a:effectLst/>
                <a:uLnTx/>
                <a:uFillTx/>
                <a:latin typeface="+mn-lt"/>
                <a:ea typeface="+mn-ea"/>
                <a:cs typeface="+mn-cs"/>
              </a:rPr>
              <a:t>MAJLIS PELANCARAN PASUKAN TINDAKAN KECEMASAN (CERT)</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02060"/>
                </a:solidFill>
                <a:effectLst/>
                <a:uLnTx/>
                <a:uFillTx/>
                <a:latin typeface="+mn-lt"/>
                <a:ea typeface="+mn-ea"/>
                <a:cs typeface="+mn-cs"/>
              </a:rPr>
              <a:t> DAERAH KLANG</a:t>
            </a:r>
            <a:endParaRPr kumimoji="0" lang="en-US" sz="1400" b="1" i="1" u="none" strike="noStrike" kern="1200" cap="none" spc="0" normalizeH="0" baseline="0" noProof="0" dirty="0">
              <a:ln>
                <a:noFill/>
              </a:ln>
              <a:solidFill>
                <a:srgbClr val="002060"/>
              </a:solidFill>
              <a:effectLst/>
              <a:uLnTx/>
              <a:uFillTx/>
              <a:latin typeface="+mn-lt"/>
              <a:ea typeface="+mn-ea"/>
              <a:cs typeface="+mn-cs"/>
            </a:endParaRPr>
          </a:p>
        </p:txBody>
      </p:sp>
      <p:sp>
        <p:nvSpPr>
          <p:cNvPr id="17412" name="Rectangle 2"/>
          <p:cNvSpPr txBox="1"/>
          <p:nvPr/>
        </p:nvSpPr>
        <p:spPr>
          <a:xfrm>
            <a:off x="4308475" y="2986405"/>
            <a:ext cx="6049963" cy="1325563"/>
          </a:xfrm>
          <a:prstGeom prst="rect">
            <a:avLst/>
          </a:prstGeom>
          <a:noFill/>
          <a:ln w="9525">
            <a:noFill/>
          </a:ln>
        </p:spPr>
        <p:txBody>
          <a:bodyPr/>
          <a:lstStyle/>
          <a:p>
            <a:pPr eaLnBrk="1" hangingPunct="1">
              <a:lnSpc>
                <a:spcPct val="90000"/>
              </a:lnSpc>
              <a:spcBef>
                <a:spcPct val="20000"/>
              </a:spcBef>
            </a:pPr>
            <a:br>
              <a:rPr lang="en-US" altLang="en-US" sz="1400" b="1" i="1" dirty="0">
                <a:solidFill>
                  <a:srgbClr val="898989"/>
                </a:solidFill>
                <a:latin typeface="Calibri" panose="020F0502020204030204" pitchFamily="34" charset="0"/>
                <a:ea typeface="MS PGothic" panose="020B0600070205080204" pitchFamily="34" charset="-128"/>
              </a:rPr>
            </a:br>
            <a:endParaRPr lang="en-US" altLang="en-US" sz="1400" dirty="0">
              <a:solidFill>
                <a:srgbClr val="898989"/>
              </a:solidFill>
              <a:latin typeface="Calibri" panose="020F0502020204030204" pitchFamily="34" charset="0"/>
              <a:ea typeface="MS PGothic" panose="020B0600070205080204" pitchFamily="34" charset="-128"/>
            </a:endParaRPr>
          </a:p>
          <a:p>
            <a:pPr eaLnBrk="1" hangingPunct="1">
              <a:lnSpc>
                <a:spcPct val="90000"/>
              </a:lnSpc>
              <a:spcBef>
                <a:spcPct val="20000"/>
              </a:spcBef>
            </a:pPr>
            <a:endParaRPr lang="en-US" altLang="en-US" sz="1400" dirty="0">
              <a:solidFill>
                <a:srgbClr val="898989"/>
              </a:solidFill>
              <a:latin typeface="Calibri" panose="020F0502020204030204" pitchFamily="34" charset="0"/>
              <a:ea typeface="MS PGothic" panose="020B0600070205080204" pitchFamily="34" charset="-128"/>
            </a:endParaRPr>
          </a:p>
        </p:txBody>
      </p:sp>
      <p:grpSp>
        <p:nvGrpSpPr>
          <p:cNvPr id="17413" name="Group 3"/>
          <p:cNvGrpSpPr/>
          <p:nvPr/>
        </p:nvGrpSpPr>
        <p:grpSpPr>
          <a:xfrm>
            <a:off x="2849563" y="4975225"/>
            <a:ext cx="1458912" cy="939800"/>
            <a:chOff x="6743700" y="186138"/>
            <a:chExt cx="2400300" cy="1381250"/>
          </a:xfrm>
        </p:grpSpPr>
        <p:grpSp>
          <p:nvGrpSpPr>
            <p:cNvPr id="17416" name="Group 1"/>
            <p:cNvGrpSpPr/>
            <p:nvPr/>
          </p:nvGrpSpPr>
          <p:grpSpPr>
            <a:xfrm>
              <a:off x="6906039" y="186138"/>
              <a:ext cx="2048931" cy="878160"/>
              <a:chOff x="6906039" y="186138"/>
              <a:chExt cx="2048931" cy="878160"/>
            </a:xfrm>
          </p:grpSpPr>
          <p:pic>
            <p:nvPicPr>
              <p:cNvPr id="17418" name="Picture 7"/>
              <p:cNvPicPr>
                <a:picLocks noChangeAspect="1"/>
              </p:cNvPicPr>
              <p:nvPr/>
            </p:nvPicPr>
            <p:blipFill>
              <a:blip r:embed="rId3"/>
              <a:stretch>
                <a:fillRect/>
              </a:stretch>
            </p:blipFill>
            <p:spPr>
              <a:xfrm>
                <a:off x="8210550" y="186138"/>
                <a:ext cx="744420" cy="878160"/>
              </a:xfrm>
              <a:prstGeom prst="rect">
                <a:avLst/>
              </a:prstGeom>
              <a:noFill/>
              <a:ln w="9525">
                <a:noFill/>
              </a:ln>
            </p:spPr>
          </p:pic>
          <p:pic>
            <p:nvPicPr>
              <p:cNvPr id="17419" name="Picture 16"/>
              <p:cNvPicPr>
                <a:picLocks noChangeAspect="1"/>
              </p:cNvPicPr>
              <p:nvPr/>
            </p:nvPicPr>
            <p:blipFill>
              <a:blip r:embed="rId4"/>
              <a:stretch>
                <a:fillRect/>
              </a:stretch>
            </p:blipFill>
            <p:spPr>
              <a:xfrm>
                <a:off x="6906039" y="186138"/>
                <a:ext cx="1125846" cy="878160"/>
              </a:xfrm>
              <a:prstGeom prst="rect">
                <a:avLst/>
              </a:prstGeom>
              <a:noFill/>
              <a:ln w="9525">
                <a:noFill/>
              </a:ln>
            </p:spPr>
          </p:pic>
        </p:grpSp>
        <p:sp>
          <p:nvSpPr>
            <p:cNvPr id="17417" name="Rectangle 1"/>
            <p:cNvSpPr/>
            <p:nvPr/>
          </p:nvSpPr>
          <p:spPr>
            <a:xfrm>
              <a:off x="6743700" y="1066798"/>
              <a:ext cx="2400300" cy="500590"/>
            </a:xfrm>
            <a:prstGeom prst="rect">
              <a:avLst/>
            </a:prstGeom>
            <a:noFill/>
            <a:ln w="9525">
              <a:noFill/>
            </a:ln>
          </p:spPr>
          <p:txBody>
            <a:bodyPr>
              <a:spAutoFit/>
            </a:bodyPr>
            <a:lstStyle/>
            <a:p>
              <a:pPr algn="ctr" eaLnBrk="1" hangingPunct="1">
                <a:buNone/>
              </a:pPr>
              <a:r>
                <a:rPr lang="en-US" altLang="en-US" sz="500" dirty="0">
                  <a:latin typeface="Arial" panose="020B0604020202020204" pitchFamily="34" charset="0"/>
                  <a:ea typeface="MS PGothic" panose="020B0600070205080204" pitchFamily="34" charset="-128"/>
                </a:rPr>
                <a:t>MALAYSIA CIVIL DEFENCE FORCE</a:t>
              </a:r>
            </a:p>
            <a:p>
              <a:pPr algn="ctr" eaLnBrk="1" hangingPunct="1">
                <a:buNone/>
              </a:pPr>
              <a:r>
                <a:rPr lang="en-US" altLang="en-US" sz="500" dirty="0">
                  <a:latin typeface="Arial" panose="020B0604020202020204" pitchFamily="34" charset="0"/>
                  <a:ea typeface="MS PGothic" panose="020B0600070205080204" pitchFamily="34" charset="-128"/>
                </a:rPr>
                <a:t>PRIME MINISTER’S DEPARTMENT</a:t>
              </a:r>
              <a:endParaRPr lang="en-MY" altLang="en-US" sz="500" dirty="0">
                <a:latin typeface="Arial" panose="020B0604020202020204" pitchFamily="34" charset="0"/>
                <a:ea typeface="MS PGothic" panose="020B0600070205080204" pitchFamily="34" charset="-128"/>
              </a:endParaRPr>
            </a:p>
          </p:txBody>
        </p:sp>
      </p:grpSp>
      <p:sp>
        <p:nvSpPr>
          <p:cNvPr id="17414" name="Rectangle 1"/>
          <p:cNvSpPr/>
          <p:nvPr/>
        </p:nvSpPr>
        <p:spPr>
          <a:xfrm>
            <a:off x="4193582" y="2981477"/>
            <a:ext cx="2232342" cy="369332"/>
          </a:xfrm>
          <a:prstGeom prst="rect">
            <a:avLst/>
          </a:prstGeom>
          <a:noFill/>
          <a:ln w="9525">
            <a:noFill/>
          </a:ln>
        </p:spPr>
        <p:txBody>
          <a:bodyPr wrap="none">
            <a:spAutoFit/>
          </a:bodyPr>
          <a:lstStyle/>
          <a:p>
            <a:pPr algn="ctr" eaLnBrk="1" hangingPunct="1">
              <a:buNone/>
            </a:pPr>
            <a:r>
              <a:rPr lang="en-US" altLang="en-US" b="1" dirty="0">
                <a:solidFill>
                  <a:srgbClr val="FF0000"/>
                </a:solidFill>
                <a:latin typeface="Arial" panose="020B0604020202020204" pitchFamily="34" charset="0"/>
                <a:ea typeface="MS PGothic" panose="020B0600070205080204" pitchFamily="34" charset="-128"/>
              </a:rPr>
              <a:t>08 OKTOBER 2022</a:t>
            </a:r>
            <a:endParaRPr lang="en-MY" altLang="en-US" dirty="0">
              <a:solidFill>
                <a:srgbClr val="FF0000"/>
              </a:solidFill>
              <a:latin typeface="Arial" panose="020B0604020202020204" pitchFamily="34" charset="0"/>
              <a:ea typeface="MS PGothic" panose="020B0600070205080204" pitchFamily="34" charset="-128"/>
            </a:endParaRPr>
          </a:p>
        </p:txBody>
      </p:sp>
      <p:sp>
        <p:nvSpPr>
          <p:cNvPr id="2" name="Rectangle 1"/>
          <p:cNvSpPr/>
          <p:nvPr/>
        </p:nvSpPr>
        <p:spPr>
          <a:xfrm>
            <a:off x="3113314" y="4010120"/>
            <a:ext cx="6096000" cy="1866152"/>
          </a:xfrm>
          <a:prstGeom prst="rect">
            <a:avLst/>
          </a:prstGeom>
        </p:spPr>
        <p:txBody>
          <a:bodyPr>
            <a:spAutoFit/>
          </a:bodyPr>
          <a:lstStyle/>
          <a:p>
            <a:pPr lvl="0">
              <a:lnSpc>
                <a:spcPct val="90000"/>
              </a:lnSpc>
              <a:spcBef>
                <a:spcPct val="20000"/>
              </a:spcBef>
            </a:pPr>
            <a:endParaRPr lang="en-US" altLang="en-US" sz="1400" b="1" dirty="0">
              <a:solidFill>
                <a:prstClr val="black"/>
              </a:solidFill>
              <a:ea typeface="MS PGothic" panose="020B0600070205080204" pitchFamily="34" charset="-128"/>
            </a:endParaRPr>
          </a:p>
          <a:p>
            <a:pPr lvl="0" algn="ctr">
              <a:lnSpc>
                <a:spcPct val="90000"/>
              </a:lnSpc>
              <a:spcBef>
                <a:spcPct val="20000"/>
              </a:spcBef>
            </a:pPr>
            <a:r>
              <a:rPr lang="en-US" altLang="en-US" sz="1400" b="1" dirty="0">
                <a:solidFill>
                  <a:prstClr val="black"/>
                </a:solidFill>
                <a:ea typeface="MS PGothic" panose="020B0600070205080204" pitchFamily="34" charset="-128"/>
              </a:rPr>
              <a:t> </a:t>
            </a:r>
            <a:r>
              <a:rPr lang="en-US" altLang="en-US" sz="1400" b="1" dirty="0" err="1">
                <a:solidFill>
                  <a:prstClr val="black"/>
                </a:solidFill>
                <a:ea typeface="MS PGothic" panose="020B0600070205080204" pitchFamily="34" charset="-128"/>
              </a:rPr>
              <a:t>Kapt</a:t>
            </a:r>
            <a:r>
              <a:rPr lang="en-US" altLang="en-US" sz="1400" b="1" dirty="0">
                <a:solidFill>
                  <a:prstClr val="black"/>
                </a:solidFill>
                <a:ea typeface="MS PGothic" panose="020B0600070205080204" pitchFamily="34" charset="-128"/>
              </a:rPr>
              <a:t>. (PA) </a:t>
            </a:r>
            <a:r>
              <a:rPr lang="en-US" altLang="en-US" sz="1400" b="1" dirty="0" err="1">
                <a:solidFill>
                  <a:prstClr val="black"/>
                </a:solidFill>
                <a:ea typeface="MS PGothic" panose="020B0600070205080204" pitchFamily="34" charset="-128"/>
              </a:rPr>
              <a:t>Maharris</a:t>
            </a:r>
            <a:r>
              <a:rPr lang="en-US" altLang="en-US" sz="1400" b="1" dirty="0">
                <a:solidFill>
                  <a:prstClr val="black"/>
                </a:solidFill>
                <a:ea typeface="MS PGothic" panose="020B0600070205080204" pitchFamily="34" charset="-128"/>
              </a:rPr>
              <a:t> Bin Manan</a:t>
            </a:r>
          </a:p>
          <a:p>
            <a:pPr lvl="0" algn="ctr">
              <a:lnSpc>
                <a:spcPct val="90000"/>
              </a:lnSpc>
              <a:spcBef>
                <a:spcPct val="20000"/>
              </a:spcBef>
            </a:pPr>
            <a:r>
              <a:rPr lang="en-US" altLang="en-US" sz="1400" b="1" dirty="0" err="1">
                <a:solidFill>
                  <a:prstClr val="black"/>
                </a:solidFill>
                <a:ea typeface="MS PGothic" panose="020B0600070205080204" pitchFamily="34" charset="-128"/>
              </a:rPr>
              <a:t>Pegawai</a:t>
            </a:r>
            <a:r>
              <a:rPr lang="en-US" altLang="en-US" sz="1400" b="1" dirty="0">
                <a:solidFill>
                  <a:prstClr val="black"/>
                </a:solidFill>
                <a:ea typeface="MS PGothic" panose="020B0600070205080204" pitchFamily="34" charset="-128"/>
              </a:rPr>
              <a:t> </a:t>
            </a:r>
            <a:r>
              <a:rPr lang="en-US" altLang="en-US" sz="1400" b="1" dirty="0" err="1">
                <a:solidFill>
                  <a:prstClr val="black"/>
                </a:solidFill>
                <a:ea typeface="MS PGothic" panose="020B0600070205080204" pitchFamily="34" charset="-128"/>
              </a:rPr>
              <a:t>Peratahanan</a:t>
            </a:r>
            <a:r>
              <a:rPr lang="en-US" altLang="en-US" sz="1400" b="1" dirty="0">
                <a:solidFill>
                  <a:prstClr val="black"/>
                </a:solidFill>
                <a:ea typeface="MS PGothic" panose="020B0600070205080204" pitchFamily="34" charset="-128"/>
              </a:rPr>
              <a:t> </a:t>
            </a:r>
            <a:r>
              <a:rPr lang="en-US" altLang="en-US" sz="1400" b="1" dirty="0" err="1">
                <a:solidFill>
                  <a:prstClr val="black"/>
                </a:solidFill>
                <a:ea typeface="MS PGothic" panose="020B0600070205080204" pitchFamily="34" charset="-128"/>
              </a:rPr>
              <a:t>Awam</a:t>
            </a:r>
            <a:r>
              <a:rPr lang="en-US" altLang="en-US" sz="1400" b="1" dirty="0">
                <a:solidFill>
                  <a:prstClr val="black"/>
                </a:solidFill>
                <a:ea typeface="MS PGothic" panose="020B0600070205080204" pitchFamily="34" charset="-128"/>
              </a:rPr>
              <a:t> Daerah</a:t>
            </a:r>
          </a:p>
          <a:p>
            <a:pPr lvl="0" algn="ctr">
              <a:lnSpc>
                <a:spcPct val="90000"/>
              </a:lnSpc>
              <a:spcBef>
                <a:spcPct val="20000"/>
              </a:spcBef>
            </a:pPr>
            <a:endParaRPr lang="pt-BR" altLang="en-US" sz="1400" baseline="30000" dirty="0">
              <a:solidFill>
                <a:prstClr val="black"/>
              </a:solidFill>
              <a:ea typeface="MS PGothic" panose="020B0600070205080204" pitchFamily="34" charset="-128"/>
            </a:endParaRPr>
          </a:p>
          <a:p>
            <a:pPr lvl="0" algn="ctr">
              <a:lnSpc>
                <a:spcPct val="90000"/>
              </a:lnSpc>
              <a:spcBef>
                <a:spcPct val="20000"/>
              </a:spcBef>
            </a:pPr>
            <a:r>
              <a:rPr lang="en-US" altLang="en-US" sz="1400" b="1" dirty="0" err="1">
                <a:solidFill>
                  <a:prstClr val="black"/>
                </a:solidFill>
                <a:ea typeface="MS PGothic" panose="020B0600070205080204" pitchFamily="34" charset="-128"/>
              </a:rPr>
              <a:t>Pejabat</a:t>
            </a:r>
            <a:r>
              <a:rPr lang="en-US" altLang="en-US" sz="1400" b="1" dirty="0">
                <a:solidFill>
                  <a:prstClr val="black"/>
                </a:solidFill>
                <a:ea typeface="MS PGothic" panose="020B0600070205080204" pitchFamily="34" charset="-128"/>
              </a:rPr>
              <a:t> APM Daerah </a:t>
            </a:r>
            <a:r>
              <a:rPr lang="en-US" altLang="en-US" sz="1400" b="1" dirty="0" err="1">
                <a:solidFill>
                  <a:prstClr val="black"/>
                </a:solidFill>
                <a:ea typeface="MS PGothic" panose="020B0600070205080204" pitchFamily="34" charset="-128"/>
              </a:rPr>
              <a:t>Klang</a:t>
            </a:r>
            <a:endParaRPr lang="en-US" altLang="en-US" sz="1400" b="1" dirty="0">
              <a:solidFill>
                <a:prstClr val="black"/>
              </a:solidFill>
              <a:ea typeface="MS PGothic" panose="020B0600070205080204" pitchFamily="34" charset="-128"/>
            </a:endParaRPr>
          </a:p>
          <a:p>
            <a:pPr lvl="0" algn="ctr">
              <a:lnSpc>
                <a:spcPct val="90000"/>
              </a:lnSpc>
              <a:spcBef>
                <a:spcPct val="20000"/>
              </a:spcBef>
            </a:pPr>
            <a:r>
              <a:rPr lang="en-US" altLang="en-US" sz="1400" b="1" i="1" dirty="0">
                <a:solidFill>
                  <a:srgbClr val="898989"/>
                </a:solidFill>
                <a:ea typeface="MS PGothic" panose="020B0600070205080204" pitchFamily="34" charset="-128"/>
              </a:rPr>
              <a:t>139 </a:t>
            </a:r>
            <a:r>
              <a:rPr lang="en-US" altLang="en-US" sz="1400" b="1" i="1" dirty="0" err="1">
                <a:solidFill>
                  <a:srgbClr val="898989"/>
                </a:solidFill>
                <a:ea typeface="MS PGothic" panose="020B0600070205080204" pitchFamily="34" charset="-128"/>
              </a:rPr>
              <a:t>Jalan</a:t>
            </a:r>
            <a:r>
              <a:rPr lang="en-US" altLang="en-US" sz="1400" b="1" i="1" dirty="0">
                <a:solidFill>
                  <a:srgbClr val="898989"/>
                </a:solidFill>
                <a:ea typeface="MS PGothic" panose="020B0600070205080204" pitchFamily="34" charset="-128"/>
              </a:rPr>
              <a:t> Raya Barat</a:t>
            </a:r>
          </a:p>
          <a:p>
            <a:pPr lvl="0" algn="ctr">
              <a:lnSpc>
                <a:spcPct val="90000"/>
              </a:lnSpc>
              <a:spcBef>
                <a:spcPct val="20000"/>
              </a:spcBef>
            </a:pPr>
            <a:r>
              <a:rPr lang="en-US" altLang="en-US" sz="1400" b="1" i="1" dirty="0">
                <a:solidFill>
                  <a:srgbClr val="898989"/>
                </a:solidFill>
                <a:ea typeface="MS PGothic" panose="020B0600070205080204" pitchFamily="34" charset="-128"/>
              </a:rPr>
              <a:t>41000 </a:t>
            </a:r>
            <a:r>
              <a:rPr lang="en-US" altLang="en-US" sz="1400" b="1" i="1" dirty="0" err="1">
                <a:solidFill>
                  <a:srgbClr val="898989"/>
                </a:solidFill>
                <a:ea typeface="MS PGothic" panose="020B0600070205080204" pitchFamily="34" charset="-128"/>
              </a:rPr>
              <a:t>Klang</a:t>
            </a:r>
            <a:endParaRPr lang="en-US" altLang="en-US" sz="1400" b="1" i="1" dirty="0">
              <a:solidFill>
                <a:srgbClr val="898989"/>
              </a:solidFill>
              <a:ea typeface="MS PGothic" panose="020B0600070205080204" pitchFamily="34" charset="-128"/>
            </a:endParaRPr>
          </a:p>
          <a:p>
            <a:pPr lvl="0" algn="ctr">
              <a:lnSpc>
                <a:spcPct val="90000"/>
              </a:lnSpc>
              <a:spcBef>
                <a:spcPct val="20000"/>
              </a:spcBef>
            </a:pPr>
            <a:r>
              <a:rPr lang="en-US" altLang="en-US" sz="1400" b="1" i="1" dirty="0">
                <a:solidFill>
                  <a:srgbClr val="898989"/>
                </a:solidFill>
                <a:ea typeface="MS PGothic" panose="020B0600070205080204" pitchFamily="34" charset="-128"/>
              </a:rPr>
              <a:t>Selangor </a:t>
            </a:r>
            <a:r>
              <a:rPr lang="en-US" altLang="en-US" sz="1400" b="1" i="1" dirty="0" err="1">
                <a:solidFill>
                  <a:srgbClr val="898989"/>
                </a:solidFill>
                <a:ea typeface="MS PGothic" panose="020B0600070205080204" pitchFamily="34" charset="-128"/>
              </a:rPr>
              <a:t>Darul</a:t>
            </a:r>
            <a:r>
              <a:rPr lang="en-US" altLang="en-US" sz="1400" b="1" i="1" dirty="0">
                <a:solidFill>
                  <a:srgbClr val="898989"/>
                </a:solidFill>
                <a:ea typeface="MS PGothic" panose="020B0600070205080204" pitchFamily="34" charset="-128"/>
              </a:rPr>
              <a:t> Ehsan</a:t>
            </a:r>
            <a:endParaRPr lang="en-MY" dirty="0"/>
          </a:p>
        </p:txBody>
      </p:sp>
      <p:pic>
        <p:nvPicPr>
          <p:cNvPr id="3" name="Picture 2"/>
          <p:cNvPicPr>
            <a:picLocks noChangeAspect="1"/>
          </p:cNvPicPr>
          <p:nvPr/>
        </p:nvPicPr>
        <p:blipFill>
          <a:blip r:embed="rId5"/>
          <a:stretch>
            <a:fillRect/>
          </a:stretch>
        </p:blipFill>
        <p:spPr>
          <a:xfrm>
            <a:off x="8257309" y="1568200"/>
            <a:ext cx="2286198" cy="43468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sp>
        <p:nvSpPr>
          <p:cNvPr id="8" name="Peningkatan keupayaan kawasan dan masyarakat setempat melalui peningkatan faktor-faktor:…"/>
          <p:cNvSpPr txBox="1"/>
          <p:nvPr/>
        </p:nvSpPr>
        <p:spPr>
          <a:xfrm>
            <a:off x="1879600" y="1806575"/>
            <a:ext cx="8432800" cy="4229100"/>
          </a:xfrm>
          <a:prstGeom prst="rect">
            <a:avLst/>
          </a:prstGeom>
          <a:ln w="12700">
            <a:miter lim="400000"/>
          </a:ln>
        </p:spPr>
        <p:txBody>
          <a:bodyPr lIns="45719" rIns="45719">
            <a:spAutoFit/>
          </a:bodyPr>
          <a:lstStyle/>
          <a:p>
            <a:pPr algn="just" defTabSz="914400" eaLnBrk="1" hangingPunct="1">
              <a:lnSpc>
                <a:spcPct val="120000"/>
              </a:lnSpc>
              <a:buNone/>
            </a:pPr>
            <a:r>
              <a:rPr lang="zh-CN" altLang="x-none" sz="2400">
                <a:latin typeface="Arial" panose="020B0604020202020204" pitchFamily="34" charset="0"/>
                <a:cs typeface="Arial" panose="020B0604020202020204" pitchFamily="34" charset="0"/>
                <a:sym typeface="Arial" panose="020B0604020202020204" pitchFamily="34" charset="0"/>
              </a:rPr>
              <a:t>Peningkatan keupayaan kawasan </a:t>
            </a:r>
            <a:r>
              <a:rPr lang="zh-CN" altLang="x-none" sz="2400" err="1">
                <a:latin typeface="Arial" panose="020B0604020202020204" pitchFamily="34" charset="0"/>
                <a:cs typeface="Arial" panose="020B0604020202020204" pitchFamily="34" charset="0"/>
                <a:sym typeface="Arial" panose="020B0604020202020204" pitchFamily="34" charset="0"/>
              </a:rPr>
              <a:t>dan</a:t>
            </a:r>
            <a:r>
              <a:rPr lang="zh-CN" altLang="x-none" sz="2400">
                <a:latin typeface="Arial" panose="020B0604020202020204" pitchFamily="34" charset="0"/>
                <a:cs typeface="Arial" panose="020B0604020202020204" pitchFamily="34" charset="0"/>
                <a:sym typeface="Arial" panose="020B0604020202020204" pitchFamily="34" charset="0"/>
              </a:rPr>
              <a:t> </a:t>
            </a:r>
            <a:r>
              <a:rPr sz="2400" dirty="0">
                <a:latin typeface="Arial" panose="020B0604020202020204" pitchFamily="34" charset="0"/>
                <a:cs typeface="Arial" panose="020B0604020202020204" pitchFamily="34" charset="0"/>
                <a:sym typeface="Arial" panose="020B0604020202020204" pitchFamily="34" charset="0"/>
              </a:rPr>
              <a:t>komuniti </a:t>
            </a:r>
            <a:r>
              <a:rPr lang="zh-CN" altLang="x-none" sz="2400" err="1">
                <a:latin typeface="Arial" panose="020B0604020202020204" pitchFamily="34" charset="0"/>
                <a:cs typeface="Arial" panose="020B0604020202020204" pitchFamily="34" charset="0"/>
                <a:sym typeface="Arial" panose="020B0604020202020204" pitchFamily="34" charset="0"/>
              </a:rPr>
              <a:t>setempat</a:t>
            </a:r>
            <a:r>
              <a:rPr lang="zh-CN" altLang="x-none" sz="2400">
                <a:latin typeface="Arial" panose="020B0604020202020204" pitchFamily="34" charset="0"/>
                <a:cs typeface="Arial" panose="020B0604020202020204" pitchFamily="34" charset="0"/>
                <a:sym typeface="Arial" panose="020B0604020202020204" pitchFamily="34" charset="0"/>
              </a:rPr>
              <a:t> melalui peningkatan faktor-faktor:</a:t>
            </a:r>
            <a:endParaRPr lang="zh-CN" altLang="x-none" sz="2400">
              <a:latin typeface="Arial" panose="020B0604020202020204" pitchFamily="34" charset="0"/>
              <a:cs typeface="Calibri" panose="020F0502020204030204" pitchFamily="34" charset="0"/>
              <a:sym typeface="Calibri" panose="020F0502020204030204" pitchFamily="34" charset="0"/>
            </a:endParaRPr>
          </a:p>
          <a:p>
            <a:pPr algn="just" defTabSz="914400" eaLnBrk="1" hangingPunct="1">
              <a:lnSpc>
                <a:spcPct val="80000"/>
              </a:lnSpc>
              <a:buNone/>
            </a:pPr>
            <a:endParaRPr lang="zh-CN" altLang="x-none" sz="2400">
              <a:latin typeface="Arial" panose="020B0604020202020204" pitchFamily="34" charset="0"/>
              <a:cs typeface="Calibri" panose="020F0502020204030204" pitchFamily="34" charset="0"/>
              <a:sym typeface="Calibri" panose="020F0502020204030204" pitchFamily="34" charset="0"/>
            </a:endParaRPr>
          </a:p>
          <a:p>
            <a:pPr algn="just" defTabSz="914400" eaLnBrk="1" hangingPunct="1">
              <a:lnSpc>
                <a:spcPct val="120000"/>
              </a:lnSpc>
              <a:buSzPct val="100000"/>
              <a:buAutoNum type="arabicPeriod"/>
            </a:pPr>
            <a:r>
              <a:rPr lang="zh-CN" altLang="x-none" sz="2400">
                <a:solidFill>
                  <a:srgbClr val="FF0000"/>
                </a:solidFill>
                <a:latin typeface="Arial" panose="020B0604020202020204" pitchFamily="34" charset="0"/>
                <a:cs typeface="Arial" panose="020B0604020202020204" pitchFamily="34" charset="0"/>
                <a:sym typeface="Arial" panose="020B0604020202020204" pitchFamily="34" charset="0"/>
              </a:rPr>
              <a:t>Keterhubungan</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 – </a:t>
            </a:r>
            <a:r>
              <a:rPr sz="2400" dirty="0">
                <a:solidFill>
                  <a:srgbClr val="345181"/>
                </a:solidFill>
                <a:latin typeface="Arial" panose="020B0604020202020204" pitchFamily="34" charset="0"/>
                <a:cs typeface="Arial" panose="020B0604020202020204" pitchFamily="34" charset="0"/>
                <a:sym typeface="Arial" panose="020B0604020202020204" pitchFamily="34" charset="0"/>
              </a:rPr>
              <a:t>pemegang taruh (komuniti</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 kerajaan setempat, NGO </a:t>
            </a:r>
            <a:r>
              <a:rPr lang="zh-CN" altLang="x-none" sz="2400" err="1">
                <a:solidFill>
                  <a:srgbClr val="345181"/>
                </a:solidFill>
                <a:latin typeface="Arial" panose="020B0604020202020204" pitchFamily="34" charset="0"/>
                <a:cs typeface="Arial" panose="020B0604020202020204" pitchFamily="34" charset="0"/>
                <a:sym typeface="Arial" panose="020B0604020202020204" pitchFamily="34" charset="0"/>
              </a:rPr>
              <a:t>dan</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 lain-lain</a:t>
            </a:r>
            <a:r>
              <a:rPr sz="2400" dirty="0">
                <a:solidFill>
                  <a:srgbClr val="345181"/>
                </a:solidFill>
                <a:latin typeface="Arial" panose="020B0604020202020204" pitchFamily="34" charset="0"/>
                <a:cs typeface="Arial" panose="020B0604020202020204" pitchFamily="34" charset="0"/>
                <a:sym typeface="Arial" panose="020B0604020202020204" pitchFamily="34" charset="0"/>
              </a:rPr>
              <a:t>);</a:t>
            </a:r>
            <a:endParaRPr lang="zh-CN" altLang="x-none" sz="2400">
              <a:solidFill>
                <a:srgbClr val="345181"/>
              </a:solidFill>
              <a:latin typeface="Arial" panose="020B0604020202020204" pitchFamily="34" charset="0"/>
              <a:cs typeface="Calibri" panose="020F0502020204030204" pitchFamily="34" charset="0"/>
              <a:sym typeface="Calibri" panose="020F0502020204030204" pitchFamily="34" charset="0"/>
            </a:endParaRPr>
          </a:p>
          <a:p>
            <a:pPr algn="just" defTabSz="914400" eaLnBrk="1" hangingPunct="1">
              <a:lnSpc>
                <a:spcPct val="120000"/>
              </a:lnSpc>
              <a:buSzPct val="100000"/>
              <a:buAutoNum type="arabicPeriod"/>
            </a:pPr>
            <a:r>
              <a:rPr lang="zh-CN" altLang="x-none" sz="2400">
                <a:solidFill>
                  <a:srgbClr val="FF0000"/>
                </a:solidFill>
                <a:latin typeface="Arial" panose="020B0604020202020204" pitchFamily="34" charset="0"/>
                <a:cs typeface="Arial" panose="020B0604020202020204" pitchFamily="34" charset="0"/>
                <a:sym typeface="Arial" panose="020B0604020202020204" pitchFamily="34" charset="0"/>
              </a:rPr>
              <a:t>Perancangan</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 </a:t>
            </a:r>
            <a:r>
              <a:rPr lang="zh-CN" altLang="x-none" sz="2400" err="1">
                <a:solidFill>
                  <a:srgbClr val="345181"/>
                </a:solidFill>
                <a:latin typeface="Arial" panose="020B0604020202020204" pitchFamily="34" charset="0"/>
                <a:cs typeface="Arial" panose="020B0604020202020204" pitchFamily="34" charset="0"/>
                <a:sym typeface="Arial" panose="020B0604020202020204" pitchFamily="34" charset="0"/>
              </a:rPr>
              <a:t>dan</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 </a:t>
            </a:r>
            <a:r>
              <a:rPr lang="zh-CN" altLang="x-none" sz="2400" err="1">
                <a:solidFill>
                  <a:srgbClr val="345181"/>
                </a:solidFill>
                <a:latin typeface="Arial" panose="020B0604020202020204" pitchFamily="34" charset="0"/>
                <a:cs typeface="Arial" panose="020B0604020202020204" pitchFamily="34" charset="0"/>
                <a:sym typeface="Arial" panose="020B0604020202020204" pitchFamily="34" charset="0"/>
              </a:rPr>
              <a:t>langkah-langkah</a:t>
            </a:r>
            <a:r>
              <a:rPr sz="2400" dirty="0">
                <a:solidFill>
                  <a:srgbClr val="345181"/>
                </a:solidFill>
                <a:latin typeface="Arial" panose="020B0604020202020204" pitchFamily="34" charset="0"/>
                <a:cs typeface="Arial" panose="020B0604020202020204" pitchFamily="34" charset="0"/>
                <a:sym typeface="Arial" panose="020B0604020202020204" pitchFamily="34" charset="0"/>
              </a:rPr>
              <a:t>;</a:t>
            </a:r>
            <a:endParaRPr lang="zh-CN" altLang="x-none" sz="2400">
              <a:solidFill>
                <a:srgbClr val="345181"/>
              </a:solidFill>
              <a:latin typeface="Arial" panose="020B0604020202020204" pitchFamily="34" charset="0"/>
              <a:cs typeface="Calibri" panose="020F0502020204030204" pitchFamily="34" charset="0"/>
              <a:sym typeface="Calibri" panose="020F0502020204030204" pitchFamily="34" charset="0"/>
            </a:endParaRPr>
          </a:p>
          <a:p>
            <a:pPr algn="just" defTabSz="914400" eaLnBrk="1" hangingPunct="1">
              <a:lnSpc>
                <a:spcPct val="120000"/>
              </a:lnSpc>
              <a:buSzPct val="100000"/>
              <a:buAutoNum type="arabicPeriod"/>
            </a:pPr>
            <a:r>
              <a:rPr lang="zh-CN" altLang="x-none" sz="2400">
                <a:solidFill>
                  <a:srgbClr val="FF0000"/>
                </a:solidFill>
                <a:latin typeface="Arial" panose="020B0604020202020204" pitchFamily="34" charset="0"/>
                <a:cs typeface="Arial" panose="020B0604020202020204" pitchFamily="34" charset="0"/>
                <a:sym typeface="Arial" panose="020B0604020202020204" pitchFamily="34" charset="0"/>
              </a:rPr>
              <a:t>Sumber day</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a </a:t>
            </a:r>
            <a:r>
              <a:rPr lang="zh-CN" altLang="x-none" sz="2400" err="1">
                <a:solidFill>
                  <a:srgbClr val="345181"/>
                </a:solidFill>
                <a:latin typeface="Arial" panose="020B0604020202020204" pitchFamily="34" charset="0"/>
                <a:cs typeface="Arial" panose="020B0604020202020204" pitchFamily="34" charset="0"/>
                <a:sym typeface="Arial" panose="020B0604020202020204" pitchFamily="34" charset="0"/>
              </a:rPr>
              <a:t>dan</a:t>
            </a:r>
            <a:r>
              <a:rPr lang="zh-CN" altLang="x-none" sz="2400">
                <a:solidFill>
                  <a:srgbClr val="345181"/>
                </a:solidFill>
                <a:latin typeface="Arial" panose="020B0604020202020204" pitchFamily="34" charset="0"/>
                <a:cs typeface="Arial" panose="020B0604020202020204" pitchFamily="34" charset="0"/>
                <a:sym typeface="Arial" panose="020B0604020202020204" pitchFamily="34" charset="0"/>
              </a:rPr>
              <a:t> </a:t>
            </a:r>
            <a:r>
              <a:rPr lang="zh-CN" altLang="x-none" sz="2400" err="1">
                <a:solidFill>
                  <a:srgbClr val="345181"/>
                </a:solidFill>
                <a:latin typeface="Arial" panose="020B0604020202020204" pitchFamily="34" charset="0"/>
                <a:cs typeface="Arial" panose="020B0604020202020204" pitchFamily="34" charset="0"/>
                <a:sym typeface="Arial" panose="020B0604020202020204" pitchFamily="34" charset="0"/>
              </a:rPr>
              <a:t>keperluan</a:t>
            </a:r>
            <a:r>
              <a:rPr sz="2400" dirty="0">
                <a:solidFill>
                  <a:srgbClr val="345181"/>
                </a:solidFill>
                <a:latin typeface="Arial" panose="020B0604020202020204" pitchFamily="34" charset="0"/>
                <a:cs typeface="Arial" panose="020B0604020202020204" pitchFamily="34" charset="0"/>
                <a:sym typeface="Arial" panose="020B0604020202020204" pitchFamily="34" charset="0"/>
              </a:rPr>
              <a:t>.</a:t>
            </a:r>
            <a:endParaRPr lang="zh-CN" altLang="x-none" sz="2400">
              <a:solidFill>
                <a:srgbClr val="345181"/>
              </a:solidFill>
              <a:latin typeface="Arial" panose="020B0604020202020204" pitchFamily="34" charset="0"/>
              <a:cs typeface="Calibri" panose="020F0502020204030204" pitchFamily="34" charset="0"/>
              <a:sym typeface="Calibri" panose="020F0502020204030204" pitchFamily="34" charset="0"/>
            </a:endParaRPr>
          </a:p>
          <a:p>
            <a:pPr algn="just" defTabSz="914400" eaLnBrk="1" hangingPunct="1">
              <a:lnSpc>
                <a:spcPct val="80000"/>
              </a:lnSpc>
              <a:buNone/>
            </a:pPr>
            <a:endParaRPr lang="zh-CN" altLang="x-none" sz="2400">
              <a:latin typeface="Arial" panose="020B0604020202020204" pitchFamily="34" charset="0"/>
              <a:cs typeface="Calibri" panose="020F0502020204030204" pitchFamily="34" charset="0"/>
              <a:sym typeface="Calibri" panose="020F0502020204030204" pitchFamily="34" charset="0"/>
            </a:endParaRPr>
          </a:p>
          <a:p>
            <a:pPr algn="just" defTabSz="914400" eaLnBrk="1" hangingPunct="1">
              <a:lnSpc>
                <a:spcPct val="120000"/>
              </a:lnSpc>
              <a:buNone/>
            </a:pPr>
            <a:r>
              <a:rPr lang="zh-CN" altLang="x-none" sz="2400">
                <a:latin typeface="Arial" panose="020B0604020202020204" pitchFamily="34" charset="0"/>
                <a:cs typeface="Arial" panose="020B0604020202020204" pitchFamily="34" charset="0"/>
                <a:sym typeface="Arial" panose="020B0604020202020204" pitchFamily="34" charset="0"/>
              </a:rPr>
              <a:t>Pengurangan risiko dan keterancaman melalui pemahaman risiko serta akibatnya di setiap </a:t>
            </a:r>
            <a:r>
              <a:rPr lang="zh-CN" altLang="x-none" sz="2400" err="1">
                <a:latin typeface="Arial" panose="020B0604020202020204" pitchFamily="34" charset="0"/>
                <a:cs typeface="Arial" panose="020B0604020202020204" pitchFamily="34" charset="0"/>
                <a:sym typeface="Arial" panose="020B0604020202020204" pitchFamily="34" charset="0"/>
              </a:rPr>
              <a:t>bahagian</a:t>
            </a:r>
            <a:r>
              <a:rPr lang="zh-CN" altLang="x-none" sz="2400">
                <a:latin typeface="Arial" panose="020B0604020202020204" pitchFamily="34" charset="0"/>
                <a:cs typeface="Arial" panose="020B0604020202020204" pitchFamily="34" charset="0"/>
                <a:sym typeface="Arial" panose="020B0604020202020204" pitchFamily="34" charset="0"/>
              </a:rPr>
              <a:t> </a:t>
            </a:r>
            <a:r>
              <a:rPr sz="2400" dirty="0">
                <a:latin typeface="Arial" panose="020B0604020202020204" pitchFamily="34" charset="0"/>
                <a:cs typeface="Arial" panose="020B0604020202020204" pitchFamily="34" charset="0"/>
                <a:sym typeface="Arial" panose="020B0604020202020204" pitchFamily="34" charset="0"/>
              </a:rPr>
              <a:t>komuniti</a:t>
            </a:r>
            <a:r>
              <a:rPr lang="zh-CN" altLang="x-none" sz="2400">
                <a:latin typeface="Arial" panose="020B0604020202020204" pitchFamily="34" charset="0"/>
                <a:cs typeface="Arial" panose="020B0604020202020204" pitchFamily="34" charset="0"/>
                <a:sym typeface="Arial" panose="020B0604020202020204" pitchFamily="34" charset="0"/>
              </a:rPr>
              <a:t>.</a:t>
            </a:r>
            <a:endParaRPr lang="zh-CN" altLang="x-none" sz="2400">
              <a:latin typeface="Arial" panose="020B0604020202020204" pitchFamily="34" charset="0"/>
              <a:ea typeface="Arial" panose="020B0604020202020204" pitchFamily="34" charset="0"/>
              <a:sym typeface="Arial" panose="020B0604020202020204" pitchFamily="34" charset="0"/>
            </a:endParaRPr>
          </a:p>
        </p:txBody>
      </p:sp>
      <p:sp>
        <p:nvSpPr>
          <p:cNvPr id="52228"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Bagaimana Komuniti Dapat Turut Serta???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7" name="Rectangle 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pic>
        <p:nvPicPr>
          <p:cNvPr id="54275" name="Picture 27" descr="1.jpg"/>
          <p:cNvPicPr>
            <a:picLocks noChangeAspect="1"/>
          </p:cNvPicPr>
          <p:nvPr/>
        </p:nvPicPr>
        <p:blipFill>
          <a:blip r:embed="rId3"/>
          <a:srcRect r="26685"/>
          <a:stretch>
            <a:fillRect/>
          </a:stretch>
        </p:blipFill>
        <p:spPr>
          <a:xfrm>
            <a:off x="5168900" y="3908425"/>
            <a:ext cx="1417638" cy="2481263"/>
          </a:xfrm>
          <a:prstGeom prst="rect">
            <a:avLst/>
          </a:prstGeom>
          <a:noFill/>
          <a:ln w="9525">
            <a:noFill/>
          </a:ln>
        </p:spPr>
      </p:pic>
      <p:pic>
        <p:nvPicPr>
          <p:cNvPr id="54276" name="Picture 29" descr="https://lh3.googleusercontent.com/S9iWIZ93nqWNAQjeS0USwewzmnaHbQZkLy3vDH227JddLlONEUHTMw3Vydwf45rdfQOwJ9zgdGpQRTiLU8wfMhg1Zr9i4fHqj0irS1m7zKa-TQmk-IuR6C69n_t_FTCvmXpxwzx9agCBbfRAaXwW2jhZCiYkc5A72YgGR6Id0cHXRoWe6uR5scNsNfVwHXP6iCBZlUmNUM92KCbi2HEjgq3ReHSJwoTJQLRezMpgTv8JF9EJaN6TOO9jN7UsiGIv1iZIzOAehPwyG19QVMzru65mircf_z8UX2lVG651nznkRWiDzhnb1SfQnyBM1lEUBXrMuaEdrYoiRgTMxSKix_M90SpFlNKvH1-rDbQAQDYrmS0fF-ut5kiFUmR6ahztd0pXbRflvxxML-GJJ6VwvbbIGFIvHZW1QSOAStQO1XA8wq3O6u8Ki1KR9yHc2ns5K0HUcJDTx0_ZNyDnIP5zr4cSDY7gSUEoEK9hYxiEBs8lA_A_7PppliBqUHVgPw5mDwd5jRHb44ql7gQuRaLtMNaYsKDRuCMg8JnKh4l8uQLJPb_TXLiewQ8tL_EFpNeuD1Wp3ldt0BvKr2YLA24e19HsOo2mw0MQgnsha9795qvcp3524NHbWWRVy-cQoPeR84aeoqJt4OJkFS7YlkuTlSpuLHehQlY=w768-h576-no"/>
          <p:cNvPicPr>
            <a:picLocks noChangeAspect="1"/>
          </p:cNvPicPr>
          <p:nvPr/>
        </p:nvPicPr>
        <p:blipFill>
          <a:blip r:embed="rId4"/>
          <a:stretch>
            <a:fillRect/>
          </a:stretch>
        </p:blipFill>
        <p:spPr>
          <a:xfrm>
            <a:off x="1820863" y="3908425"/>
            <a:ext cx="3257550" cy="2443163"/>
          </a:xfrm>
          <a:prstGeom prst="rect">
            <a:avLst/>
          </a:prstGeom>
          <a:noFill/>
          <a:ln w="9525">
            <a:noFill/>
          </a:ln>
        </p:spPr>
      </p:pic>
      <p:pic>
        <p:nvPicPr>
          <p:cNvPr id="54277" name="Picture 31" descr="https://lh3.googleusercontent.com/ZPvlPFZcJHxu2ZSP9Y0yPS1RktzCh01nh58UGZA6uXJ_xoNZ40G6aljn4xKtUPDVHECY3f4Kj7xkXClHXDlbJs6j72YsKRyKopFY10-4ld1RRBJ7I8WSSBZ824e8triBQDKO3c4kzCcGCpqlypwtE17ceIy_eLcouDVfIQs6Gx5Ao842pxwXcuC7DrEmiBH3def4wD31M5APSit0wwZtWqEfXmJKRN56B6RCc-eVtk8u6uGJw3-p21Jo5srEYGO6ZuwZ8H3lB0k5Vp45oO4YDWulAMz8E2sQZE5EyJ-y1EzRtVteWR220w4VKE8s232mbdp-4Noo7K7QMbRfCkJeuihPBZuBa7X6v7pOPiij3SZue0O_hAsYK3IrQWHCgzeBGFA33Im-_pEMrf5m01HvT7zvYlDa0NZpYoCzxWMRbX5wVhBpn0aHU3FbyGVtwUqwom-I1fD6BCxqeuyn8L4UqLHtkQxTXtAnP9IynYa9vL5v5rfBo_m-x2olpfxOeBxnJPX3TRTq0CRN1rqKiMXZrZX-elJjQElC10kO4HIFDmsjXOa2kkra48Tf_mTjFmdFpF6BFBWxMJXu_ElPGWsuRuI3E1_ifFHY2-3j9u1-xl5JDKTN43cAm6RSGssDmQOEPOCbPVRprbcg-vRO8f4ktTzjcS-JhLU=w768-h576-no"/>
          <p:cNvPicPr>
            <a:picLocks noChangeAspect="1"/>
          </p:cNvPicPr>
          <p:nvPr/>
        </p:nvPicPr>
        <p:blipFill>
          <a:blip r:embed="rId5"/>
          <a:stretch>
            <a:fillRect/>
          </a:stretch>
        </p:blipFill>
        <p:spPr>
          <a:xfrm>
            <a:off x="7181850" y="3913188"/>
            <a:ext cx="3257550" cy="2443162"/>
          </a:xfrm>
          <a:prstGeom prst="rect">
            <a:avLst/>
          </a:prstGeom>
          <a:noFill/>
          <a:ln w="9525">
            <a:noFill/>
          </a:ln>
        </p:spPr>
      </p:pic>
      <p:sp>
        <p:nvSpPr>
          <p:cNvPr id="54278" name="Siapa yang pernah memberikan bantuan?"/>
          <p:cNvSpPr txBox="1"/>
          <p:nvPr/>
        </p:nvSpPr>
        <p:spPr>
          <a:xfrm>
            <a:off x="7434263" y="3284538"/>
            <a:ext cx="2792412" cy="657225"/>
          </a:xfrm>
          <a:prstGeom prst="rect">
            <a:avLst/>
          </a:prstGeom>
          <a:noFill/>
          <a:ln w="12700">
            <a:noFill/>
          </a:ln>
        </p:spPr>
        <p:txBody>
          <a:bodyPr lIns="50800" tIns="50800" rIns="50800" bIns="50800" anchor="ctr" anchorCtr="0">
            <a:spAutoFit/>
          </a:bodyPr>
          <a:lstStyle/>
          <a:p>
            <a:pPr algn="ctr" eaLnBrk="1" hangingPunct="1">
              <a:buNone/>
            </a:pPr>
            <a:r>
              <a:rPr lang="en-US" altLang="en-US" dirty="0">
                <a:latin typeface="Arial" panose="020B0604020202020204" pitchFamily="34" charset="0"/>
                <a:ea typeface="Avenir Next"/>
                <a:sym typeface="Avenir Next"/>
              </a:rPr>
              <a:t>Siapa yang pernah memberikan bantuan?</a:t>
            </a:r>
          </a:p>
        </p:txBody>
      </p:sp>
      <p:sp>
        <p:nvSpPr>
          <p:cNvPr id="3" name="Oval 2"/>
          <p:cNvSpPr/>
          <p:nvPr/>
        </p:nvSpPr>
        <p:spPr>
          <a:xfrm>
            <a:off x="7981950" y="2317750"/>
            <a:ext cx="1035050" cy="9683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34" name="Oval 33"/>
          <p:cNvSpPr/>
          <p:nvPr/>
        </p:nvSpPr>
        <p:spPr>
          <a:xfrm>
            <a:off x="8750300" y="2317750"/>
            <a:ext cx="1036638" cy="9683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35" name="Oval 34"/>
          <p:cNvSpPr/>
          <p:nvPr/>
        </p:nvSpPr>
        <p:spPr>
          <a:xfrm>
            <a:off x="8366125" y="1736725"/>
            <a:ext cx="1035050" cy="966788"/>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4282" name="Rectangle 3"/>
          <p:cNvSpPr/>
          <p:nvPr/>
        </p:nvSpPr>
        <p:spPr>
          <a:xfrm>
            <a:off x="8437563" y="1946275"/>
            <a:ext cx="892175" cy="307975"/>
          </a:xfrm>
          <a:prstGeom prst="rect">
            <a:avLst/>
          </a:prstGeom>
          <a:noFill/>
          <a:ln w="9525">
            <a:noFill/>
          </a:ln>
        </p:spPr>
        <p:txBody>
          <a:bodyPr wrap="none">
            <a:spAutoFit/>
          </a:bodyPr>
          <a:lstStyle/>
          <a:p>
            <a:pPr eaLnBrk="1" hangingPunct="1"/>
            <a:r>
              <a:rPr lang="en-US" altLang="en-US" sz="1400" i="1" dirty="0">
                <a:latin typeface="Arial" panose="020B0604020202020204" pitchFamily="34" charset="0"/>
                <a:cs typeface="Arial" panose="020B0604020202020204" pitchFamily="34" charset="0"/>
              </a:rPr>
              <a:t>Sebelum</a:t>
            </a:r>
            <a:endParaRPr lang="en-US" altLang="en-US" sz="1400" i="1" dirty="0">
              <a:latin typeface="Calibri" panose="020F0502020204030204" pitchFamily="34" charset="0"/>
            </a:endParaRPr>
          </a:p>
        </p:txBody>
      </p:sp>
      <p:sp>
        <p:nvSpPr>
          <p:cNvPr id="54283" name="Rectangle 36"/>
          <p:cNvSpPr/>
          <p:nvPr/>
        </p:nvSpPr>
        <p:spPr>
          <a:xfrm>
            <a:off x="7940675" y="2706688"/>
            <a:ext cx="842963" cy="307975"/>
          </a:xfrm>
          <a:prstGeom prst="rect">
            <a:avLst/>
          </a:prstGeom>
          <a:noFill/>
          <a:ln w="9525">
            <a:noFill/>
          </a:ln>
        </p:spPr>
        <p:txBody>
          <a:bodyPr wrap="none">
            <a:spAutoFit/>
          </a:bodyPr>
          <a:lstStyle/>
          <a:p>
            <a:pPr eaLnBrk="1" hangingPunct="1"/>
            <a:r>
              <a:rPr lang="en-US" altLang="en-US" sz="1400" i="1" dirty="0">
                <a:latin typeface="Arial" panose="020B0604020202020204" pitchFamily="34" charset="0"/>
                <a:cs typeface="Arial" panose="020B0604020202020204" pitchFamily="34" charset="0"/>
              </a:rPr>
              <a:t>Semasa</a:t>
            </a:r>
            <a:endParaRPr lang="en-US" altLang="en-US" sz="1400" i="1" dirty="0">
              <a:latin typeface="Calibri" panose="020F0502020204030204" pitchFamily="34" charset="0"/>
            </a:endParaRPr>
          </a:p>
        </p:txBody>
      </p:sp>
      <p:sp>
        <p:nvSpPr>
          <p:cNvPr id="54284" name="Rectangle 37"/>
          <p:cNvSpPr/>
          <p:nvPr/>
        </p:nvSpPr>
        <p:spPr>
          <a:xfrm>
            <a:off x="8975725" y="2706688"/>
            <a:ext cx="831850" cy="307975"/>
          </a:xfrm>
          <a:prstGeom prst="rect">
            <a:avLst/>
          </a:prstGeom>
          <a:noFill/>
          <a:ln w="9525">
            <a:noFill/>
          </a:ln>
        </p:spPr>
        <p:txBody>
          <a:bodyPr wrap="none">
            <a:spAutoFit/>
          </a:bodyPr>
          <a:lstStyle/>
          <a:p>
            <a:pPr eaLnBrk="1" hangingPunct="1"/>
            <a:r>
              <a:rPr lang="en-US" altLang="en-US" sz="1400" i="1" dirty="0">
                <a:latin typeface="Arial" panose="020B0604020202020204" pitchFamily="34" charset="0"/>
                <a:cs typeface="Arial" panose="020B0604020202020204" pitchFamily="34" charset="0"/>
              </a:rPr>
              <a:t>Selepas</a:t>
            </a:r>
            <a:endParaRPr lang="en-US" altLang="en-US" sz="1400" i="1" dirty="0">
              <a:latin typeface="Calibri" panose="020F0502020204030204" pitchFamily="34" charset="0"/>
            </a:endParaRPr>
          </a:p>
        </p:txBody>
      </p:sp>
      <p:sp>
        <p:nvSpPr>
          <p:cNvPr id="54285" name="Rectangle 38"/>
          <p:cNvSpPr/>
          <p:nvPr/>
        </p:nvSpPr>
        <p:spPr>
          <a:xfrm>
            <a:off x="2371725" y="3481388"/>
            <a:ext cx="3005138" cy="369887"/>
          </a:xfrm>
          <a:prstGeom prst="rect">
            <a:avLst/>
          </a:prstGeom>
          <a:noFill/>
          <a:ln w="9525">
            <a:noFill/>
          </a:ln>
        </p:spPr>
        <p:txBody>
          <a:bodyPr wrap="none">
            <a:spAutoFit/>
          </a:bodyPr>
          <a:lstStyle/>
          <a:p>
            <a:pPr eaLnBrk="1" hangingPunct="1"/>
            <a:r>
              <a:rPr lang="en-US" altLang="en-US" dirty="0">
                <a:latin typeface="Arial" panose="020B0604020202020204" pitchFamily="34" charset="0"/>
                <a:cs typeface="Arial" panose="020B0604020202020204" pitchFamily="34" charset="0"/>
              </a:rPr>
              <a:t>Sejarah Bencana Setempat</a:t>
            </a:r>
            <a:endParaRPr lang="en-US" altLang="en-US" dirty="0">
              <a:latin typeface="Calibri" panose="020F0502020204030204" pitchFamily="34" charset="0"/>
            </a:endParaRPr>
          </a:p>
        </p:txBody>
      </p:sp>
      <p:sp>
        <p:nvSpPr>
          <p:cNvPr id="41" name="Rectangle 40"/>
          <p:cNvSpPr/>
          <p:nvPr/>
        </p:nvSpPr>
        <p:spPr>
          <a:xfrm>
            <a:off x="8816975" y="6089650"/>
            <a:ext cx="1660525" cy="26193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CBDRM </a:t>
            </a:r>
            <a:r>
              <a:rPr kumimoji="0" lang="en-US" sz="11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Kundang</a:t>
            </a:r>
            <a:r>
              <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 2019</a:t>
            </a:r>
            <a:endPar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42" name="Rectangle 41"/>
          <p:cNvSpPr/>
          <p:nvPr/>
        </p:nvSpPr>
        <p:spPr>
          <a:xfrm>
            <a:off x="3470275" y="6084888"/>
            <a:ext cx="1660525" cy="26193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CBDRM </a:t>
            </a:r>
            <a:r>
              <a:rPr kumimoji="0" lang="en-US" sz="11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Kundang</a:t>
            </a:r>
            <a:r>
              <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 2019</a:t>
            </a:r>
            <a:endPar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54288" name="Picture 3"/>
          <p:cNvPicPr>
            <a:picLocks noChangeAspect="1"/>
          </p:cNvPicPr>
          <p:nvPr/>
        </p:nvPicPr>
        <p:blipFill>
          <a:blip r:embed="rId6"/>
          <a:srcRect l="7176" t="15039" r="34846" b="11131"/>
          <a:stretch>
            <a:fillRect/>
          </a:stretch>
        </p:blipFill>
        <p:spPr>
          <a:xfrm>
            <a:off x="2376488" y="1736725"/>
            <a:ext cx="2478087" cy="1773238"/>
          </a:xfrm>
          <a:prstGeom prst="rect">
            <a:avLst/>
          </a:prstGeom>
          <a:noFill/>
          <a:ln w="9525">
            <a:noFill/>
          </a:ln>
        </p:spPr>
      </p:pic>
      <p:sp>
        <p:nvSpPr>
          <p:cNvPr id="43" name="Rectangle 42"/>
          <p:cNvSpPr/>
          <p:nvPr/>
        </p:nvSpPr>
        <p:spPr>
          <a:xfrm>
            <a:off x="3319463" y="3082925"/>
            <a:ext cx="1109663" cy="26035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Tanjung</a:t>
            </a:r>
            <a:r>
              <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 </a:t>
            </a:r>
            <a:r>
              <a:rPr kumimoji="0" lang="en-US" sz="11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Malim</a:t>
            </a:r>
            <a:endPar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54290"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Aktiviti : Garis Waktu Bencana &amp; Gambarajah Venn</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23" name="Rectangle 22"/>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6" descr="e14fbe46-4493-4838-82df-fc48e40fc518"/>
          <p:cNvPicPr>
            <a:picLocks noChangeAspect="1"/>
          </p:cNvPicPr>
          <p:nvPr/>
        </p:nvPicPr>
        <p:blipFill>
          <a:blip r:embed="rId2"/>
          <a:stretch>
            <a:fillRect/>
          </a:stretch>
        </p:blipFill>
        <p:spPr>
          <a:xfrm>
            <a:off x="6881813" y="4432300"/>
            <a:ext cx="3490912" cy="2309813"/>
          </a:xfrm>
          <a:prstGeom prst="rect">
            <a:avLst/>
          </a:prstGeom>
          <a:noFill/>
          <a:ln w="9525">
            <a:noFill/>
          </a:ln>
        </p:spPr>
      </p:pic>
      <p:pic>
        <p:nvPicPr>
          <p:cNvPr id="56323" name="Picture 27" descr="https://lh3.googleusercontent.com/iA-drszyrGhG_8E1g7pBq4fL5t1Fs7z_0ZwCyImAtMuZ_Bk40p19t0Yd9gYVWl1ds3K6mzdTWw3NdWvcXiyIBbUhk07xm5m5W6syaGcELSI-AsFFtnavJh8XVlylKY8McNjTnNiOPqQyuWJDiCqrISEYytDrUwxUNhPwneazF29_Mk2LeU-cjVV6w0BJR6MDPLWtD245lEHep0TZ-r3Z4ORuaKWJPG9GB0yz9GJ9j-otM7Q2NTWaOPkZY6NZ0_DTcGku-k6VqDGJIpE2Ih6JplG-N_8ih4oWBPxqZ6etnF57_jqBp1sO0mwSln_k3_ROOUnqgAnlACFriZvB9w3zKQjxdKkODvgeACXiFSf87TkDV-YIFvCnFqHBZuaZgkKWRMkp2BwKlsOlkvVXMo8J4H9DqOHTMBZ2pHxpKD4PehxfPnMog8u1li5n0NXIXW9KlPOrbl9A5fQ0CTOKwfAxK7V8uk4ixgUri9UKkIdBee5EPDScBXmp9xupbPV09DrKZcqSDpX-jNkuCtA8yqPHnXRigkxDjDSeyhhBX5las8UR7NcTkCc1f5kX0NSau--Fb4qMpeJhJ9RgLwd_hNRtHr3IvoS9kHIE_rFcOR7_NON2EftXSgZ-1wMX_xZtmsADo7PtpAn_YQq6yEoGHFxBCeUtf0gus6I=w768-h576-no"/>
          <p:cNvPicPr>
            <a:picLocks noChangeAspect="1"/>
          </p:cNvPicPr>
          <p:nvPr/>
        </p:nvPicPr>
        <p:blipFill>
          <a:blip r:embed="rId3"/>
          <a:stretch>
            <a:fillRect/>
          </a:stretch>
        </p:blipFill>
        <p:spPr>
          <a:xfrm>
            <a:off x="6881813" y="1782763"/>
            <a:ext cx="3490912" cy="2617787"/>
          </a:xfrm>
          <a:prstGeom prst="rect">
            <a:avLst/>
          </a:prstGeom>
          <a:noFill/>
          <a:ln w="9525">
            <a:noFill/>
          </a:ln>
        </p:spPr>
      </p:pic>
      <p:sp>
        <p:nvSpPr>
          <p:cNvPr id="3" name="Rectangle 2"/>
          <p:cNvSpPr/>
          <p:nvPr/>
        </p:nvSpPr>
        <p:spPr>
          <a:xfrm>
            <a:off x="546100" y="1830388"/>
            <a:ext cx="6007100" cy="2862263"/>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Adaptasi</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dari</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aktiviti</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Town Watching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berdasarkan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konsep</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perancangan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bandar</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oleh</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masyarakat</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yang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diperkenalkan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oleh</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perancang</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bandar</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Jepun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di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tahun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1970an,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bagi</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memahami</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a:t>
            </a:r>
          </a:p>
          <a:p>
            <a:pPr marL="0" marR="0" lvl="0" indent="0" algn="just"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defRPr/>
            </a:pP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Konsep</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pengurangan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risiko</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bencana</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a:t>
            </a:r>
          </a:p>
          <a:p>
            <a:pPr marL="342900" marR="0" lvl="0" indent="-342900" algn="just" defTabSz="457200" rtl="0" eaLnBrk="1" fontAlgn="auto" latinLnBrk="0" hangingPunct="1">
              <a:lnSpc>
                <a:spcPct val="100000"/>
              </a:lnSpc>
              <a:spcBef>
                <a:spcPts val="0"/>
              </a:spcBef>
              <a:spcAft>
                <a:spcPts val="0"/>
              </a:spcAft>
              <a:buClrTx/>
              <a:buSzTx/>
              <a:buFontTx/>
              <a:buAutoNum type="arabicPeriod"/>
              <a:defRPr/>
            </a:pP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Faktor</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sejarah</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alam</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sekitar</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dan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isu-isu</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setempat</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a:t>
            </a:r>
          </a:p>
          <a:p>
            <a:pPr marL="342900" marR="0" lvl="0" indent="-342900" algn="just" defTabSz="457200" rtl="0" eaLnBrk="1" fontAlgn="auto" latinLnBrk="0" hangingPunct="1">
              <a:lnSpc>
                <a:spcPct val="100000"/>
              </a:lnSpc>
              <a:spcBef>
                <a:spcPts val="0"/>
              </a:spcBef>
              <a:spcAft>
                <a:spcPts val="0"/>
              </a:spcAft>
              <a:buClrTx/>
              <a:buSzTx/>
              <a:buFontTx/>
              <a:buAutoNum type="arabicPeriod"/>
              <a:defRPr/>
            </a:pP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Melakukan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proses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pemetaan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kawasan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setempat</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a:t>
            </a:r>
          </a:p>
          <a:p>
            <a:pPr marL="342900" marR="0" lvl="0" indent="-342900" algn="just" defTabSz="457200" rtl="0" eaLnBrk="1" fontAlgn="auto" latinLnBrk="0" hangingPunct="1">
              <a:lnSpc>
                <a:spcPct val="100000"/>
              </a:lnSpc>
              <a:spcBef>
                <a:spcPts val="0"/>
              </a:spcBef>
              <a:spcAft>
                <a:spcPts val="0"/>
              </a:spcAft>
              <a:buClrTx/>
              <a:buSzTx/>
              <a:buFontTx/>
              <a:buAutoNum type="arabicPeriod"/>
              <a:defRPr/>
            </a:pP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Menyiapkan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rangka</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kerja</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dan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perancangan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persiapan</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rPr>
              <a:t> </a:t>
            </a:r>
            <a:r>
              <a:rPr kumimoji="0" lang="en-US" sz="1800" b="0" i="0" u="none" strike="noStrike" kern="1200" cap="none" spc="0" normalizeH="0" baseline="0" noProof="0" dirty="0" err="1">
                <a:ln>
                  <a:noFill/>
                </a:ln>
                <a:solidFill>
                  <a:schemeClr val="tx1"/>
                </a:solidFill>
                <a:effectLst/>
                <a:uLnTx/>
                <a:uFillTx/>
                <a:latin typeface="Arial" panose="020B0604020202020204"/>
                <a:ea typeface="+mn-ea"/>
                <a:cs typeface="Arial" panose="020B0604020202020204"/>
              </a:rPr>
              <a:t>bencana</a:t>
            </a: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a:endParaRPr>
          </a:p>
        </p:txBody>
      </p:sp>
      <p:sp>
        <p:nvSpPr>
          <p:cNvPr id="4" name="Rectangle 3"/>
          <p:cNvSpPr/>
          <p:nvPr/>
        </p:nvSpPr>
        <p:spPr>
          <a:xfrm>
            <a:off x="8786813" y="4151313"/>
            <a:ext cx="1660525" cy="26035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CBDRM </a:t>
            </a:r>
            <a:r>
              <a:rPr kumimoji="0" lang="en-US" sz="1100" b="0"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Kundang</a:t>
            </a:r>
            <a:r>
              <a:rPr kumimoji="0" lang="en-US" sz="11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Arial" panose="020B0604020202020204"/>
              </a:rPr>
              <a:t> 2019</a:t>
            </a:r>
            <a:endParaRPr kumimoji="0" lang="en-US" sz="11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56326" name="Picture 14" descr="IMG_6115"/>
          <p:cNvPicPr>
            <a:picLocks noChangeAspect="1"/>
          </p:cNvPicPr>
          <p:nvPr/>
        </p:nvPicPr>
        <p:blipFill>
          <a:blip r:embed="rId4"/>
          <a:stretch>
            <a:fillRect/>
          </a:stretch>
        </p:blipFill>
        <p:spPr>
          <a:xfrm>
            <a:off x="2135188" y="4691063"/>
            <a:ext cx="2001837" cy="1501775"/>
          </a:xfrm>
          <a:prstGeom prst="rect">
            <a:avLst/>
          </a:prstGeom>
          <a:noFill/>
          <a:ln w="9525">
            <a:noFill/>
          </a:ln>
        </p:spPr>
      </p:pic>
      <p:pic>
        <p:nvPicPr>
          <p:cNvPr id="56327" name="Picture 15" descr="IMG_0312"/>
          <p:cNvPicPr>
            <a:picLocks noChangeAspect="1"/>
          </p:cNvPicPr>
          <p:nvPr/>
        </p:nvPicPr>
        <p:blipFill>
          <a:blip r:embed="rId5"/>
          <a:stretch>
            <a:fillRect/>
          </a:stretch>
        </p:blipFill>
        <p:spPr>
          <a:xfrm>
            <a:off x="4189413" y="4692650"/>
            <a:ext cx="2000250" cy="1500188"/>
          </a:xfrm>
          <a:prstGeom prst="rect">
            <a:avLst/>
          </a:prstGeom>
          <a:noFill/>
          <a:ln w="9525">
            <a:noFill/>
          </a:ln>
        </p:spPr>
      </p:pic>
      <p:sp>
        <p:nvSpPr>
          <p:cNvPr id="71" name="Rectangle 70"/>
          <p:cNvSpPr/>
          <p:nvPr/>
        </p:nvSpPr>
        <p:spPr>
          <a:xfrm>
            <a:off x="3681413" y="5924550"/>
            <a:ext cx="1603375" cy="26193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a:ea typeface="+mn-ea"/>
                <a:cs typeface="Arial" panose="020B0604020202020204"/>
              </a:rPr>
              <a:t>CBDRM </a:t>
            </a:r>
            <a:r>
              <a:rPr kumimoji="0" lang="en-US" sz="1100" b="0" i="1"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Arial" panose="020B0604020202020204"/>
                <a:ea typeface="+mn-ea"/>
                <a:cs typeface="Arial" panose="020B0604020202020204"/>
              </a:rPr>
              <a:t>Sikamat</a:t>
            </a:r>
            <a:r>
              <a:rPr kumimoji="0" lang="en-US" sz="11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a:ea typeface="+mn-ea"/>
                <a:cs typeface="Arial" panose="020B0604020202020204"/>
              </a:rPr>
              <a:t> 2019</a:t>
            </a:r>
            <a:endParaRPr kumimoji="0" lang="en-US" sz="11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70" name="Rectangle 69"/>
          <p:cNvSpPr/>
          <p:nvPr/>
        </p:nvSpPr>
        <p:spPr>
          <a:xfrm>
            <a:off x="8786813" y="6443663"/>
            <a:ext cx="1604963" cy="26193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a:ea typeface="+mn-ea"/>
                <a:cs typeface="Arial" panose="020B0604020202020204"/>
              </a:rPr>
              <a:t>CBDRM </a:t>
            </a:r>
            <a:r>
              <a:rPr kumimoji="0" lang="en-US" sz="1100" b="0" i="1"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Arial" panose="020B0604020202020204"/>
                <a:ea typeface="+mn-ea"/>
                <a:cs typeface="Arial" panose="020B0604020202020204"/>
              </a:rPr>
              <a:t>Sikamat</a:t>
            </a:r>
            <a:r>
              <a:rPr kumimoji="0" lang="en-US" sz="11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a:ea typeface="+mn-ea"/>
                <a:cs typeface="Arial" panose="020B0604020202020204"/>
              </a:rPr>
              <a:t> 2019</a:t>
            </a:r>
            <a:endParaRPr kumimoji="0" lang="en-US" sz="11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56330"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Aktiviti : Jenguk Kampung</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15" name="Rectangle 14"/>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94"/>
          <p:cNvSpPr/>
          <p:nvPr/>
        </p:nvSpPr>
        <p:spPr>
          <a:xfrm>
            <a:off x="9177338" y="6435725"/>
            <a:ext cx="1930400" cy="261938"/>
          </a:xfrm>
          <a:prstGeom prst="rect">
            <a:avLst/>
          </a:prstGeom>
          <a:noFill/>
          <a:ln w="9525">
            <a:noFill/>
          </a:ln>
        </p:spPr>
        <p:txBody>
          <a:bodyPr wrap="none">
            <a:spAutoFit/>
          </a:bodyPr>
          <a:lstStyle/>
          <a:p>
            <a:pPr eaLnBrk="1" hangingPunct="1"/>
            <a:r>
              <a:rPr lang="en-US" altLang="en-US" sz="1100" i="1" dirty="0">
                <a:latin typeface="Arial" panose="020B0604020202020204" pitchFamily="34" charset="0"/>
                <a:cs typeface="Arial" panose="020B0604020202020204" pitchFamily="34" charset="0"/>
              </a:rPr>
              <a:t>HiCBDRR Kundasang 2018</a:t>
            </a:r>
            <a:endParaRPr lang="en-US" altLang="en-US" sz="1100" i="1" dirty="0">
              <a:latin typeface="Calibri" panose="020F0502020204030204" pitchFamily="34" charset="0"/>
            </a:endParaRPr>
          </a:p>
        </p:txBody>
      </p:sp>
      <p:sp>
        <p:nvSpPr>
          <p:cNvPr id="57347"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Aktiviti : Jenguk Kampung</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25" name="Rectangle 24"/>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pic>
        <p:nvPicPr>
          <p:cNvPr id="57349" name="Picture 2"/>
          <p:cNvPicPr>
            <a:picLocks noChangeAspect="1"/>
          </p:cNvPicPr>
          <p:nvPr/>
        </p:nvPicPr>
        <p:blipFill>
          <a:blip r:embed="rId2"/>
          <a:stretch>
            <a:fillRect/>
          </a:stretch>
        </p:blipFill>
        <p:spPr>
          <a:xfrm>
            <a:off x="2357755" y="1594485"/>
            <a:ext cx="6705600" cy="535241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a:off x="4203700" y="6799263"/>
            <a:ext cx="7938" cy="63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58371" name="Title 1"/>
          <p:cNvSpPr txBox="1"/>
          <p:nvPr/>
        </p:nvSpPr>
        <p:spPr>
          <a:xfrm>
            <a:off x="0" y="527050"/>
            <a:ext cx="12192000" cy="639763"/>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Sumber Peta Satelit</a:t>
            </a:r>
            <a:endParaRPr lang="en-MY" altLang="en-US" sz="3200" dirty="0">
              <a:solidFill>
                <a:srgbClr val="0432FF"/>
              </a:solidFill>
              <a:latin typeface="Calibri Light" panose="020F0302020204030204" pitchFamily="34" charset="0"/>
              <a:ea typeface="MS PGothic" panose="020B0600070205080204" pitchFamily="34" charset="-128"/>
            </a:endParaRPr>
          </a:p>
        </p:txBody>
      </p:sp>
      <p:pic>
        <p:nvPicPr>
          <p:cNvPr id="2" name="Picture 1"/>
          <p:cNvPicPr>
            <a:picLocks noChangeAspect="1"/>
          </p:cNvPicPr>
          <p:nvPr/>
        </p:nvPicPr>
        <p:blipFill>
          <a:blip r:embed="rId2"/>
          <a:srcRect l="22624" t="33783" r="22982" b="30891"/>
          <a:stretch>
            <a:fillRect/>
          </a:stretch>
        </p:blipFill>
        <p:spPr>
          <a:xfrm>
            <a:off x="2000885" y="1383030"/>
            <a:ext cx="8190865" cy="4783455"/>
          </a:xfrm>
          <a:prstGeom prst="rect">
            <a:avLst/>
          </a:prstGeom>
        </p:spPr>
      </p:pic>
      <p:sp>
        <p:nvSpPr>
          <p:cNvPr id="12" name="Rectangle 11"/>
          <p:cNvSpPr/>
          <p:nvPr/>
        </p:nvSpPr>
        <p:spPr>
          <a:xfrm>
            <a:off x="1524000" y="1012825"/>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
        <p:nvSpPr>
          <p:cNvPr id="7" name="Rectangle 6"/>
          <p:cNvSpPr/>
          <p:nvPr/>
        </p:nvSpPr>
        <p:spPr>
          <a:xfrm>
            <a:off x="8488363" y="2262188"/>
            <a:ext cx="3392488" cy="645160"/>
          </a:xfrm>
          <a:prstGeom prst="rect">
            <a:avLst/>
          </a:prstGeom>
          <a:solidFill>
            <a:schemeClr val="tx1"/>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600" normalizeH="0" baseline="0" noProof="0" dirty="0">
                <a:ln>
                  <a:noFill/>
                </a:ln>
                <a:solidFill>
                  <a:srgbClr val="FFFF00"/>
                </a:solidFill>
                <a:effectLst/>
                <a:uLnTx/>
                <a:uFillTx/>
                <a:latin typeface="+mn-lt"/>
                <a:ea typeface="+mn-ea"/>
                <a:cs typeface="+mn-cs"/>
              </a:rPr>
              <a:t>KG DATO ABU BAKAR BAGINDA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a:off x="4203700" y="6799263"/>
            <a:ext cx="7938" cy="63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
        <p:nvSpPr>
          <p:cNvPr id="60421" name="Rectangle 5"/>
          <p:cNvSpPr/>
          <p:nvPr/>
        </p:nvSpPr>
        <p:spPr>
          <a:xfrm>
            <a:off x="10318750" y="5926138"/>
            <a:ext cx="1065213" cy="276225"/>
          </a:xfrm>
          <a:prstGeom prst="rect">
            <a:avLst/>
          </a:prstGeom>
          <a:noFill/>
          <a:ln w="9525">
            <a:noFill/>
          </a:ln>
        </p:spPr>
        <p:txBody>
          <a:bodyPr wrap="none">
            <a:spAutoFit/>
          </a:bodyPr>
          <a:lstStyle/>
          <a:p>
            <a:pPr eaLnBrk="1" hangingPunct="1"/>
            <a:r>
              <a:rPr lang="en-MY" altLang="en-US" sz="1200" dirty="0">
                <a:latin typeface="Calibri" panose="020F0502020204030204" pitchFamily="34" charset="0"/>
              </a:rPr>
              <a:t>wikimapia.org</a:t>
            </a:r>
          </a:p>
        </p:txBody>
      </p:sp>
      <p:pic>
        <p:nvPicPr>
          <p:cNvPr id="2" name="Picture 1"/>
          <p:cNvPicPr>
            <a:picLocks noChangeAspect="1"/>
          </p:cNvPicPr>
          <p:nvPr/>
        </p:nvPicPr>
        <p:blipFill>
          <a:blip r:embed="rId2"/>
          <a:srcRect l="25846" t="35720" r="25521" b="31302"/>
          <a:stretch>
            <a:fillRect/>
          </a:stretch>
        </p:blipFill>
        <p:spPr>
          <a:xfrm>
            <a:off x="770255" y="1268095"/>
            <a:ext cx="11014710" cy="4658360"/>
          </a:xfrm>
          <a:prstGeom prst="rect">
            <a:avLst/>
          </a:prstGeom>
        </p:spPr>
      </p:pic>
      <p:sp>
        <p:nvSpPr>
          <p:cNvPr id="7" name="Rectangle 6"/>
          <p:cNvSpPr/>
          <p:nvPr/>
        </p:nvSpPr>
        <p:spPr>
          <a:xfrm>
            <a:off x="1104900" y="4395788"/>
            <a:ext cx="3394075" cy="922020"/>
          </a:xfrm>
          <a:prstGeom prst="rect">
            <a:avLst/>
          </a:prstGeom>
          <a:solidFill>
            <a:schemeClr val="tx1"/>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FFFF00"/>
                </a:solidFill>
                <a:effectLst/>
                <a:uLnTx/>
                <a:uFillTx/>
                <a:latin typeface="+mn-lt"/>
                <a:ea typeface="MS PGothic" panose="020B0600070205080204" pitchFamily="34" charset="-128"/>
                <a:cs typeface="+mn-cs"/>
              </a:rPr>
              <a:t>KAMPUNG DATO ABU BAKAR BAGINDA</a:t>
            </a:r>
            <a:endParaRPr kumimoji="0" lang="en-US" sz="1800" b="0" i="0" u="none" strike="noStrike" kern="1200" cap="none" spc="600" normalizeH="0" baseline="0" noProof="0" dirty="0">
              <a:ln>
                <a:noFill/>
              </a:ln>
              <a:solidFill>
                <a:srgbClr val="FFFF00"/>
              </a:solidFill>
              <a:effectLst/>
              <a:uLnTx/>
              <a:uFillTx/>
              <a:latin typeface="+mn-lt"/>
              <a:ea typeface="+mn-ea"/>
              <a:cs typeface="+mn-cs"/>
            </a:endParaRPr>
          </a:p>
        </p:txBody>
      </p:sp>
      <p:sp>
        <p:nvSpPr>
          <p:cNvPr id="60423"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Sumber Peta Satelit</a:t>
            </a:r>
            <a:endParaRPr lang="en-MY" altLang="en-US" sz="3200" dirty="0">
              <a:solidFill>
                <a:srgbClr val="0432FF"/>
              </a:solidFill>
              <a:latin typeface="Calibri Light" panose="020F0302020204030204" pitchFamily="34" charset="0"/>
              <a:ea typeface="MS PGothic"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a:off x="4203700" y="6799263"/>
            <a:ext cx="7938" cy="63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nvGraphicFramePr>
        <p:xfrm>
          <a:off x="1755775" y="2544763"/>
          <a:ext cx="8455024" cy="3687790"/>
        </p:xfrm>
        <a:graphic>
          <a:graphicData uri="http://schemas.openxmlformats.org/drawingml/2006/table">
            <a:tbl>
              <a:tblPr firstRow="1" bandRow="1">
                <a:tableStyleId>{5C22544A-7EE6-4342-B048-85BDC9FD1C3A}</a:tableStyleId>
              </a:tblPr>
              <a:tblGrid>
                <a:gridCol w="2113756">
                  <a:extLst>
                    <a:ext uri="{9D8B030D-6E8A-4147-A177-3AD203B41FA5}">
                      <a16:colId xmlns:a16="http://schemas.microsoft.com/office/drawing/2014/main" val="20000"/>
                    </a:ext>
                  </a:extLst>
                </a:gridCol>
                <a:gridCol w="2113756">
                  <a:extLst>
                    <a:ext uri="{9D8B030D-6E8A-4147-A177-3AD203B41FA5}">
                      <a16:colId xmlns:a16="http://schemas.microsoft.com/office/drawing/2014/main" val="20001"/>
                    </a:ext>
                  </a:extLst>
                </a:gridCol>
                <a:gridCol w="2113756">
                  <a:extLst>
                    <a:ext uri="{9D8B030D-6E8A-4147-A177-3AD203B41FA5}">
                      <a16:colId xmlns:a16="http://schemas.microsoft.com/office/drawing/2014/main" val="20002"/>
                    </a:ext>
                  </a:extLst>
                </a:gridCol>
                <a:gridCol w="2113756">
                  <a:extLst>
                    <a:ext uri="{9D8B030D-6E8A-4147-A177-3AD203B41FA5}">
                      <a16:colId xmlns:a16="http://schemas.microsoft.com/office/drawing/2014/main" val="20003"/>
                    </a:ext>
                  </a:extLst>
                </a:gridCol>
              </a:tblGrid>
              <a:tr h="700977">
                <a:tc>
                  <a:txBody>
                    <a:bodyPr/>
                    <a:lstStyle/>
                    <a:p>
                      <a:pPr algn="ctr"/>
                      <a:r>
                        <a:rPr lang="en-US" sz="2000" dirty="0" err="1">
                          <a:solidFill>
                            <a:schemeClr val="tx1"/>
                          </a:solidFill>
                        </a:rPr>
                        <a:t>Isu</a:t>
                      </a:r>
                      <a:r>
                        <a:rPr lang="en-US" sz="2000" dirty="0">
                          <a:solidFill>
                            <a:schemeClr val="tx1"/>
                          </a:solidFill>
                        </a:rPr>
                        <a:t> / </a:t>
                      </a:r>
                      <a:r>
                        <a:rPr lang="en-US" sz="2000" dirty="0" err="1">
                          <a:solidFill>
                            <a:schemeClr val="tx1"/>
                          </a:solidFill>
                        </a:rPr>
                        <a:t>Masalah</a:t>
                      </a:r>
                      <a:endParaRPr lang="en-MY" sz="2000" dirty="0">
                        <a:solidFill>
                          <a:schemeClr val="tx1"/>
                        </a:solidFill>
                      </a:endParaRPr>
                    </a:p>
                  </a:txBody>
                  <a:tcPr marT="45691" marB="45691" anchor="ctr"/>
                </a:tc>
                <a:tc>
                  <a:txBody>
                    <a:bodyPr/>
                    <a:lstStyle/>
                    <a:p>
                      <a:pPr algn="ctr"/>
                      <a:r>
                        <a:rPr lang="en-US" sz="2000" dirty="0" err="1">
                          <a:solidFill>
                            <a:schemeClr val="tx1"/>
                          </a:solidFill>
                        </a:rPr>
                        <a:t>Cadangan</a:t>
                      </a:r>
                      <a:r>
                        <a:rPr lang="en-US" sz="2000" dirty="0">
                          <a:solidFill>
                            <a:schemeClr val="tx1"/>
                          </a:solidFill>
                        </a:rPr>
                        <a:t> </a:t>
                      </a:r>
                      <a:r>
                        <a:rPr lang="en-US" sz="2000" dirty="0" err="1">
                          <a:solidFill>
                            <a:schemeClr val="tx1"/>
                          </a:solidFill>
                        </a:rPr>
                        <a:t>Penyelesaian</a:t>
                      </a:r>
                      <a:endParaRPr lang="en-MY" sz="2000" dirty="0">
                        <a:solidFill>
                          <a:schemeClr val="tx1"/>
                        </a:solidFill>
                      </a:endParaRPr>
                    </a:p>
                  </a:txBody>
                  <a:tcPr marT="45691" marB="45691" anchor="ctr"/>
                </a:tc>
                <a:tc>
                  <a:txBody>
                    <a:bodyPr/>
                    <a:lstStyle/>
                    <a:p>
                      <a:pPr algn="ctr"/>
                      <a:r>
                        <a:rPr lang="en-US" sz="2000" dirty="0" err="1">
                          <a:solidFill>
                            <a:schemeClr val="tx1"/>
                          </a:solidFill>
                        </a:rPr>
                        <a:t>Tindakan</a:t>
                      </a:r>
                      <a:r>
                        <a:rPr lang="en-US" sz="2000" dirty="0">
                          <a:solidFill>
                            <a:schemeClr val="tx1"/>
                          </a:solidFill>
                        </a:rPr>
                        <a:t> / </a:t>
                      </a:r>
                      <a:r>
                        <a:rPr lang="en-US" sz="2000" dirty="0" err="1">
                          <a:solidFill>
                            <a:schemeClr val="tx1"/>
                          </a:solidFill>
                        </a:rPr>
                        <a:t>Inisiatif</a:t>
                      </a:r>
                      <a:r>
                        <a:rPr lang="en-US" sz="2000" dirty="0">
                          <a:solidFill>
                            <a:schemeClr val="tx1"/>
                          </a:solidFill>
                        </a:rPr>
                        <a:t> </a:t>
                      </a:r>
                      <a:r>
                        <a:rPr lang="en-US" sz="2000" dirty="0" err="1">
                          <a:solidFill>
                            <a:schemeClr val="tx1"/>
                          </a:solidFill>
                        </a:rPr>
                        <a:t>Komuniti</a:t>
                      </a:r>
                      <a:endParaRPr lang="en-MY" sz="2000" dirty="0">
                        <a:solidFill>
                          <a:schemeClr val="tx1"/>
                        </a:solidFill>
                      </a:endParaRPr>
                    </a:p>
                  </a:txBody>
                  <a:tcPr marT="45691" marB="45691" anchor="ctr"/>
                </a:tc>
                <a:tc>
                  <a:txBody>
                    <a:bodyPr/>
                    <a:lstStyle/>
                    <a:p>
                      <a:pPr algn="ctr"/>
                      <a:r>
                        <a:rPr lang="en-US" sz="2000" dirty="0" err="1">
                          <a:solidFill>
                            <a:schemeClr val="tx1"/>
                          </a:solidFill>
                        </a:rPr>
                        <a:t>Jangkamasa</a:t>
                      </a:r>
                      <a:r>
                        <a:rPr lang="en-US" sz="2000" dirty="0">
                          <a:solidFill>
                            <a:schemeClr val="tx1"/>
                          </a:solidFill>
                        </a:rPr>
                        <a:t> </a:t>
                      </a:r>
                      <a:r>
                        <a:rPr lang="en-US" sz="2000" dirty="0" err="1">
                          <a:solidFill>
                            <a:schemeClr val="tx1"/>
                          </a:solidFill>
                        </a:rPr>
                        <a:t>Pelaksanaan</a:t>
                      </a:r>
                      <a:endParaRPr lang="en-MY" sz="2000" dirty="0">
                        <a:solidFill>
                          <a:schemeClr val="tx1"/>
                        </a:solidFill>
                      </a:endParaRPr>
                    </a:p>
                  </a:txBody>
                  <a:tcPr marT="45691" marB="45691" anchor="ctr"/>
                </a:tc>
                <a:extLst>
                  <a:ext uri="{0D108BD9-81ED-4DB2-BD59-A6C34878D82A}">
                    <a16:rowId xmlns:a16="http://schemas.microsoft.com/office/drawing/2014/main" val="10000"/>
                  </a:ext>
                </a:extLst>
              </a:tr>
              <a:tr h="1188653">
                <a:tc>
                  <a:txBody>
                    <a:bodyPr/>
                    <a:lstStyle/>
                    <a:p>
                      <a:pPr algn="l"/>
                      <a:r>
                        <a:rPr lang="en-US" sz="2000" dirty="0" err="1">
                          <a:solidFill>
                            <a:schemeClr val="tx1"/>
                          </a:solidFill>
                        </a:rPr>
                        <a:t>Tiada</a:t>
                      </a:r>
                      <a:r>
                        <a:rPr lang="en-US" sz="2000" dirty="0">
                          <a:solidFill>
                            <a:schemeClr val="tx1"/>
                          </a:solidFill>
                        </a:rPr>
                        <a:t> siren </a:t>
                      </a:r>
                      <a:r>
                        <a:rPr lang="en-US" sz="2000" dirty="0" err="1">
                          <a:solidFill>
                            <a:schemeClr val="tx1"/>
                          </a:solidFill>
                        </a:rPr>
                        <a:t>awal</a:t>
                      </a:r>
                      <a:r>
                        <a:rPr lang="en-US" sz="2000" dirty="0">
                          <a:solidFill>
                            <a:schemeClr val="tx1"/>
                          </a:solidFill>
                        </a:rPr>
                        <a:t> </a:t>
                      </a:r>
                      <a:r>
                        <a:rPr lang="en-US" sz="2000" dirty="0" err="1">
                          <a:solidFill>
                            <a:schemeClr val="tx1"/>
                          </a:solidFill>
                        </a:rPr>
                        <a:t>kecemasan</a:t>
                      </a:r>
                      <a:r>
                        <a:rPr lang="en-US" sz="2000" baseline="0" dirty="0">
                          <a:solidFill>
                            <a:schemeClr val="tx1"/>
                          </a:solidFill>
                        </a:rPr>
                        <a:t> / </a:t>
                      </a:r>
                      <a:r>
                        <a:rPr lang="en-US" sz="2000" baseline="0" dirty="0" err="1">
                          <a:solidFill>
                            <a:schemeClr val="tx1"/>
                          </a:solidFill>
                        </a:rPr>
                        <a:t>bencana</a:t>
                      </a:r>
                      <a:endParaRPr lang="en-MY" sz="2000" dirty="0">
                        <a:solidFill>
                          <a:schemeClr val="tx1"/>
                        </a:solidFill>
                      </a:endParaRPr>
                    </a:p>
                  </a:txBody>
                  <a:tcPr marT="45691" marB="45691" anchor="ctr"/>
                </a:tc>
                <a:tc>
                  <a:txBody>
                    <a:bodyPr/>
                    <a:lstStyle/>
                    <a:p>
                      <a:pPr algn="ctr"/>
                      <a:r>
                        <a:rPr lang="en-US" sz="2000" dirty="0" err="1">
                          <a:solidFill>
                            <a:schemeClr val="tx1"/>
                          </a:solidFill>
                        </a:rPr>
                        <a:t>Mewujudkan</a:t>
                      </a:r>
                      <a:r>
                        <a:rPr lang="en-US" sz="2000" dirty="0">
                          <a:solidFill>
                            <a:schemeClr val="tx1"/>
                          </a:solidFill>
                        </a:rPr>
                        <a:t> system </a:t>
                      </a:r>
                      <a:r>
                        <a:rPr lang="en-US" sz="2000" dirty="0" err="1">
                          <a:solidFill>
                            <a:schemeClr val="tx1"/>
                          </a:solidFill>
                        </a:rPr>
                        <a:t>amaran</a:t>
                      </a:r>
                      <a:r>
                        <a:rPr lang="en-US" sz="2000" dirty="0">
                          <a:solidFill>
                            <a:schemeClr val="tx1"/>
                          </a:solidFill>
                        </a:rPr>
                        <a:t> </a:t>
                      </a:r>
                      <a:r>
                        <a:rPr lang="en-US" sz="2000" dirty="0" err="1">
                          <a:solidFill>
                            <a:schemeClr val="tx1"/>
                          </a:solidFill>
                        </a:rPr>
                        <a:t>awal</a:t>
                      </a:r>
                      <a:endParaRPr lang="en-MY" sz="2000" dirty="0">
                        <a:solidFill>
                          <a:schemeClr val="tx1"/>
                        </a:solidFill>
                      </a:endParaRPr>
                    </a:p>
                  </a:txBody>
                  <a:tcPr marT="45691" marB="45691" anchor="ctr"/>
                </a:tc>
                <a:tc>
                  <a:txBody>
                    <a:bodyPr/>
                    <a:lstStyle/>
                    <a:p>
                      <a:pPr algn="l"/>
                      <a:r>
                        <a:rPr lang="en-US" sz="1800" dirty="0">
                          <a:solidFill>
                            <a:schemeClr val="tx1"/>
                          </a:solidFill>
                        </a:rPr>
                        <a:t>-</a:t>
                      </a:r>
                      <a:r>
                        <a:rPr lang="en-US" sz="1800" dirty="0" err="1">
                          <a:solidFill>
                            <a:schemeClr val="tx1"/>
                          </a:solidFill>
                        </a:rPr>
                        <a:t>Buat</a:t>
                      </a:r>
                      <a:r>
                        <a:rPr lang="en-US" sz="1800" dirty="0">
                          <a:solidFill>
                            <a:schemeClr val="tx1"/>
                          </a:solidFill>
                        </a:rPr>
                        <a:t> </a:t>
                      </a:r>
                      <a:r>
                        <a:rPr lang="en-US" sz="1800" dirty="0" err="1">
                          <a:solidFill>
                            <a:schemeClr val="tx1"/>
                          </a:solidFill>
                        </a:rPr>
                        <a:t>permohonan</a:t>
                      </a:r>
                      <a:r>
                        <a:rPr lang="en-US" sz="1800" dirty="0">
                          <a:solidFill>
                            <a:schemeClr val="tx1"/>
                          </a:solidFill>
                        </a:rPr>
                        <a:t> </a:t>
                      </a:r>
                      <a:r>
                        <a:rPr lang="en-US" sz="1800" dirty="0" err="1">
                          <a:solidFill>
                            <a:schemeClr val="tx1"/>
                          </a:solidFill>
                        </a:rPr>
                        <a:t>melalui</a:t>
                      </a:r>
                      <a:r>
                        <a:rPr lang="en-US" sz="1800" dirty="0">
                          <a:solidFill>
                            <a:schemeClr val="tx1"/>
                          </a:solidFill>
                        </a:rPr>
                        <a:t> MPKK</a:t>
                      </a:r>
                    </a:p>
                    <a:p>
                      <a:pPr algn="l"/>
                      <a:r>
                        <a:rPr lang="en-US" sz="1800" dirty="0">
                          <a:solidFill>
                            <a:schemeClr val="tx1"/>
                          </a:solidFill>
                        </a:rPr>
                        <a:t>- </a:t>
                      </a:r>
                      <a:r>
                        <a:rPr lang="en-US" sz="1800" dirty="0" err="1">
                          <a:solidFill>
                            <a:schemeClr val="tx1"/>
                          </a:solidFill>
                        </a:rPr>
                        <a:t>Guna</a:t>
                      </a:r>
                      <a:r>
                        <a:rPr lang="en-US" sz="1800" dirty="0">
                          <a:solidFill>
                            <a:schemeClr val="tx1"/>
                          </a:solidFill>
                        </a:rPr>
                        <a:t> </a:t>
                      </a:r>
                      <a:r>
                        <a:rPr lang="en-US" sz="1800" dirty="0" err="1">
                          <a:solidFill>
                            <a:schemeClr val="tx1"/>
                          </a:solidFill>
                        </a:rPr>
                        <a:t>pembesar</a:t>
                      </a:r>
                      <a:r>
                        <a:rPr lang="en-US" sz="1800" dirty="0">
                          <a:solidFill>
                            <a:schemeClr val="tx1"/>
                          </a:solidFill>
                        </a:rPr>
                        <a:t> </a:t>
                      </a:r>
                      <a:r>
                        <a:rPr lang="en-US" sz="1800" dirty="0" err="1">
                          <a:solidFill>
                            <a:schemeClr val="tx1"/>
                          </a:solidFill>
                        </a:rPr>
                        <a:t>suara</a:t>
                      </a:r>
                      <a:r>
                        <a:rPr lang="en-US" sz="1800" dirty="0">
                          <a:solidFill>
                            <a:schemeClr val="tx1"/>
                          </a:solidFill>
                        </a:rPr>
                        <a:t> </a:t>
                      </a:r>
                      <a:r>
                        <a:rPr lang="en-US" sz="1800" dirty="0" err="1">
                          <a:solidFill>
                            <a:schemeClr val="tx1"/>
                          </a:solidFill>
                        </a:rPr>
                        <a:t>surau</a:t>
                      </a:r>
                      <a:r>
                        <a:rPr lang="en-US" sz="1800" dirty="0">
                          <a:solidFill>
                            <a:schemeClr val="tx1"/>
                          </a:solidFill>
                        </a:rPr>
                        <a:t> / masjid</a:t>
                      </a:r>
                      <a:endParaRPr lang="en-MY" sz="1800" dirty="0">
                        <a:solidFill>
                          <a:schemeClr val="tx1"/>
                        </a:solidFill>
                      </a:endParaRPr>
                    </a:p>
                  </a:txBody>
                  <a:tcPr marT="45691" marB="45691" anchor="ctr"/>
                </a:tc>
                <a:tc>
                  <a:txBody>
                    <a:bodyPr/>
                    <a:lstStyle/>
                    <a:p>
                      <a:pPr marL="342900" indent="-342900" algn="l">
                        <a:buFontTx/>
                        <a:buChar char="-"/>
                      </a:pPr>
                      <a:r>
                        <a:rPr lang="en-US" sz="1800" dirty="0" err="1">
                          <a:solidFill>
                            <a:schemeClr val="tx1"/>
                          </a:solidFill>
                        </a:rPr>
                        <a:t>Secepat</a:t>
                      </a:r>
                      <a:r>
                        <a:rPr lang="en-US" sz="1800" dirty="0">
                          <a:solidFill>
                            <a:schemeClr val="tx1"/>
                          </a:solidFill>
                        </a:rPr>
                        <a:t> </a:t>
                      </a:r>
                      <a:r>
                        <a:rPr lang="en-US" sz="1800" dirty="0" err="1">
                          <a:solidFill>
                            <a:schemeClr val="tx1"/>
                          </a:solidFill>
                        </a:rPr>
                        <a:t>mungkin</a:t>
                      </a:r>
                      <a:endParaRPr lang="en-US" sz="1800" dirty="0">
                        <a:solidFill>
                          <a:schemeClr val="tx1"/>
                        </a:solidFill>
                      </a:endParaRPr>
                    </a:p>
                    <a:p>
                      <a:pPr marL="342900" indent="-342900" algn="l">
                        <a:buFontTx/>
                        <a:buChar char="-"/>
                      </a:pPr>
                      <a:r>
                        <a:rPr lang="en-US" sz="1800" dirty="0" err="1">
                          <a:solidFill>
                            <a:schemeClr val="tx1"/>
                          </a:solidFill>
                        </a:rPr>
                        <a:t>berterusan</a:t>
                      </a:r>
                      <a:endParaRPr lang="en-MY" sz="1800" dirty="0">
                        <a:solidFill>
                          <a:schemeClr val="tx1"/>
                        </a:solidFill>
                      </a:endParaRPr>
                    </a:p>
                  </a:txBody>
                  <a:tcPr marT="45691" marB="45691" anchor="ctr"/>
                </a:tc>
                <a:extLst>
                  <a:ext uri="{0D108BD9-81ED-4DB2-BD59-A6C34878D82A}">
                    <a16:rowId xmlns:a16="http://schemas.microsoft.com/office/drawing/2014/main" val="10001"/>
                  </a:ext>
                </a:extLst>
              </a:tr>
              <a:tr h="700977">
                <a:tc>
                  <a:txBody>
                    <a:bodyPr/>
                    <a:lstStyle/>
                    <a:p>
                      <a:pPr algn="l"/>
                      <a:r>
                        <a:rPr lang="en-MY" sz="2000" dirty="0" err="1">
                          <a:solidFill>
                            <a:schemeClr val="tx1"/>
                          </a:solidFill>
                        </a:rPr>
                        <a:t>Rumah</a:t>
                      </a:r>
                      <a:r>
                        <a:rPr lang="en-MY" sz="2000" dirty="0">
                          <a:solidFill>
                            <a:schemeClr val="tx1"/>
                          </a:solidFill>
                        </a:rPr>
                        <a:t> </a:t>
                      </a:r>
                      <a:r>
                        <a:rPr lang="en-MY" sz="2000" dirty="0" err="1">
                          <a:solidFill>
                            <a:schemeClr val="tx1"/>
                          </a:solidFill>
                        </a:rPr>
                        <a:t>terbiar</a:t>
                      </a:r>
                      <a:endParaRPr lang="en-MY" sz="2000" dirty="0">
                        <a:solidFill>
                          <a:schemeClr val="tx1"/>
                        </a:solidFill>
                      </a:endParaRPr>
                    </a:p>
                  </a:txBody>
                  <a:tcPr marT="45691" marB="45691" anchor="ctr"/>
                </a:tc>
                <a:tc>
                  <a:txBody>
                    <a:bodyPr/>
                    <a:lstStyle/>
                    <a:p>
                      <a:pPr algn="ctr"/>
                      <a:r>
                        <a:rPr lang="en-MY" sz="2000" dirty="0" err="1">
                          <a:solidFill>
                            <a:schemeClr val="tx1"/>
                          </a:solidFill>
                        </a:rPr>
                        <a:t>Musnahkan</a:t>
                      </a:r>
                      <a:r>
                        <a:rPr lang="en-MY" sz="2000" dirty="0">
                          <a:solidFill>
                            <a:schemeClr val="tx1"/>
                          </a:solidFill>
                        </a:rPr>
                        <a:t> / </a:t>
                      </a:r>
                      <a:r>
                        <a:rPr lang="en-MY" sz="2000" dirty="0" err="1">
                          <a:solidFill>
                            <a:schemeClr val="tx1"/>
                          </a:solidFill>
                        </a:rPr>
                        <a:t>Roboh</a:t>
                      </a:r>
                      <a:endParaRPr lang="en-MY" sz="2000" dirty="0">
                        <a:solidFill>
                          <a:schemeClr val="tx1"/>
                        </a:solidFill>
                      </a:endParaRPr>
                    </a:p>
                  </a:txBody>
                  <a:tcPr marT="45691" marB="45691" anchor="ctr"/>
                </a:tc>
                <a:tc>
                  <a:txBody>
                    <a:bodyPr/>
                    <a:lstStyle/>
                    <a:p>
                      <a:pPr algn="ctr"/>
                      <a:r>
                        <a:rPr lang="en-MY" sz="2000" dirty="0" err="1">
                          <a:solidFill>
                            <a:schemeClr val="tx1"/>
                          </a:solidFill>
                        </a:rPr>
                        <a:t>Gotong</a:t>
                      </a:r>
                      <a:r>
                        <a:rPr lang="en-MY" sz="2000" dirty="0">
                          <a:solidFill>
                            <a:schemeClr val="tx1"/>
                          </a:solidFill>
                        </a:rPr>
                        <a:t> </a:t>
                      </a:r>
                      <a:r>
                        <a:rPr lang="en-MY" sz="2000" dirty="0" err="1">
                          <a:solidFill>
                            <a:schemeClr val="tx1"/>
                          </a:solidFill>
                        </a:rPr>
                        <a:t>royong</a:t>
                      </a:r>
                      <a:r>
                        <a:rPr lang="en-MY" sz="2000" dirty="0">
                          <a:solidFill>
                            <a:schemeClr val="tx1"/>
                          </a:solidFill>
                        </a:rPr>
                        <a:t> </a:t>
                      </a:r>
                      <a:r>
                        <a:rPr lang="en-MY" sz="2000" dirty="0" err="1">
                          <a:solidFill>
                            <a:schemeClr val="tx1"/>
                          </a:solidFill>
                        </a:rPr>
                        <a:t>membersihkan</a:t>
                      </a:r>
                      <a:endParaRPr lang="en-MY" sz="2000" dirty="0">
                        <a:solidFill>
                          <a:schemeClr val="tx1"/>
                        </a:solidFill>
                      </a:endParaRPr>
                    </a:p>
                  </a:txBody>
                  <a:tcPr marT="45691" marB="45691" anchor="ctr"/>
                </a:tc>
                <a:tc>
                  <a:txBody>
                    <a:bodyPr/>
                    <a:lstStyle/>
                    <a:p>
                      <a:pPr algn="ctr"/>
                      <a:r>
                        <a:rPr lang="en-MY" sz="2000" dirty="0">
                          <a:solidFill>
                            <a:schemeClr val="tx1"/>
                          </a:solidFill>
                        </a:rPr>
                        <a:t>6 </a:t>
                      </a:r>
                      <a:r>
                        <a:rPr lang="en-MY" sz="2000" dirty="0" err="1">
                          <a:solidFill>
                            <a:schemeClr val="tx1"/>
                          </a:solidFill>
                        </a:rPr>
                        <a:t>bulan</a:t>
                      </a:r>
                      <a:r>
                        <a:rPr lang="en-MY" sz="2000" dirty="0">
                          <a:solidFill>
                            <a:schemeClr val="tx1"/>
                          </a:solidFill>
                        </a:rPr>
                        <a:t> </a:t>
                      </a:r>
                      <a:r>
                        <a:rPr lang="en-MY" sz="2000" dirty="0" err="1">
                          <a:solidFill>
                            <a:schemeClr val="tx1"/>
                          </a:solidFill>
                        </a:rPr>
                        <a:t>sekali</a:t>
                      </a:r>
                      <a:endParaRPr lang="en-MY" sz="2000" dirty="0">
                        <a:solidFill>
                          <a:schemeClr val="tx1"/>
                        </a:solidFill>
                      </a:endParaRPr>
                    </a:p>
                  </a:txBody>
                  <a:tcPr marT="45691" marB="45691" anchor="ctr"/>
                </a:tc>
                <a:extLst>
                  <a:ext uri="{0D108BD9-81ED-4DB2-BD59-A6C34878D82A}">
                    <a16:rowId xmlns:a16="http://schemas.microsoft.com/office/drawing/2014/main" val="10002"/>
                  </a:ext>
                </a:extLst>
              </a:tr>
              <a:tr h="396179">
                <a:tc>
                  <a:txBody>
                    <a:bodyPr/>
                    <a:lstStyle/>
                    <a:p>
                      <a:pPr algn="l"/>
                      <a:r>
                        <a:rPr lang="en-MY" sz="2000" dirty="0">
                          <a:solidFill>
                            <a:schemeClr val="tx1"/>
                          </a:solidFill>
                        </a:rPr>
                        <a:t>Signboard </a:t>
                      </a:r>
                      <a:r>
                        <a:rPr lang="en-MY" sz="2000" dirty="0" err="1">
                          <a:solidFill>
                            <a:schemeClr val="tx1"/>
                          </a:solidFill>
                        </a:rPr>
                        <a:t>amaran</a:t>
                      </a:r>
                      <a:endParaRPr lang="en-MY" sz="2000" dirty="0">
                        <a:solidFill>
                          <a:schemeClr val="tx1"/>
                        </a:solidFill>
                      </a:endParaRPr>
                    </a:p>
                  </a:txBody>
                  <a:tcPr marT="45691" marB="45691" anchor="ctr"/>
                </a:tc>
                <a:tc>
                  <a:txBody>
                    <a:bodyPr/>
                    <a:lstStyle/>
                    <a:p>
                      <a:pPr algn="ctr"/>
                      <a:r>
                        <a:rPr lang="en-MY" sz="2000" dirty="0" err="1">
                          <a:solidFill>
                            <a:schemeClr val="tx1"/>
                          </a:solidFill>
                        </a:rPr>
                        <a:t>Tambah</a:t>
                      </a:r>
                      <a:r>
                        <a:rPr lang="en-MY" sz="2000" dirty="0">
                          <a:solidFill>
                            <a:schemeClr val="tx1"/>
                          </a:solidFill>
                        </a:rPr>
                        <a:t> </a:t>
                      </a:r>
                      <a:r>
                        <a:rPr lang="en-MY" sz="2000" dirty="0" err="1">
                          <a:solidFill>
                            <a:schemeClr val="tx1"/>
                          </a:solidFill>
                        </a:rPr>
                        <a:t>Bilangan</a:t>
                      </a:r>
                      <a:endParaRPr lang="en-MY" sz="2000" dirty="0">
                        <a:solidFill>
                          <a:schemeClr val="tx1"/>
                        </a:solidFill>
                      </a:endParaRPr>
                    </a:p>
                  </a:txBody>
                  <a:tcPr marT="45691" marB="45691" anchor="ctr"/>
                </a:tc>
                <a:tc>
                  <a:txBody>
                    <a:bodyPr/>
                    <a:lstStyle/>
                    <a:p>
                      <a:pPr algn="ctr"/>
                      <a:r>
                        <a:rPr lang="en-MY" sz="2000" dirty="0">
                          <a:solidFill>
                            <a:schemeClr val="tx1"/>
                          </a:solidFill>
                        </a:rPr>
                        <a:t>JK </a:t>
                      </a:r>
                      <a:r>
                        <a:rPr lang="en-MY" sz="2000" dirty="0" err="1">
                          <a:solidFill>
                            <a:schemeClr val="tx1"/>
                          </a:solidFill>
                        </a:rPr>
                        <a:t>Keselamatan</a:t>
                      </a:r>
                      <a:endParaRPr lang="en-MY" sz="2000" dirty="0">
                        <a:solidFill>
                          <a:schemeClr val="tx1"/>
                        </a:solidFill>
                      </a:endParaRPr>
                    </a:p>
                  </a:txBody>
                  <a:tcPr marT="45691" marB="45691" anchor="ctr"/>
                </a:tc>
                <a:tc>
                  <a:txBody>
                    <a:bodyPr/>
                    <a:lstStyle/>
                    <a:p>
                      <a:pPr algn="ctr"/>
                      <a:r>
                        <a:rPr lang="en-MY" sz="2000" dirty="0">
                          <a:solidFill>
                            <a:schemeClr val="tx1"/>
                          </a:solidFill>
                        </a:rPr>
                        <a:t>12 </a:t>
                      </a:r>
                      <a:r>
                        <a:rPr lang="en-MY" sz="2000" dirty="0" err="1">
                          <a:solidFill>
                            <a:schemeClr val="tx1"/>
                          </a:solidFill>
                        </a:rPr>
                        <a:t>bulan</a:t>
                      </a:r>
                      <a:endParaRPr lang="en-MY" sz="2000" dirty="0">
                        <a:solidFill>
                          <a:schemeClr val="tx1"/>
                        </a:solidFill>
                      </a:endParaRPr>
                    </a:p>
                  </a:txBody>
                  <a:tcPr marT="45691" marB="45691" anchor="ctr"/>
                </a:tc>
                <a:extLst>
                  <a:ext uri="{0D108BD9-81ED-4DB2-BD59-A6C34878D82A}">
                    <a16:rowId xmlns:a16="http://schemas.microsoft.com/office/drawing/2014/main" val="10003"/>
                  </a:ext>
                </a:extLst>
              </a:tr>
              <a:tr h="700977">
                <a:tc>
                  <a:txBody>
                    <a:bodyPr/>
                    <a:lstStyle/>
                    <a:p>
                      <a:pPr algn="l"/>
                      <a:r>
                        <a:rPr lang="en-MY" sz="2000" dirty="0" err="1">
                          <a:solidFill>
                            <a:schemeClr val="tx1"/>
                          </a:solidFill>
                        </a:rPr>
                        <a:t>Parit</a:t>
                      </a:r>
                      <a:r>
                        <a:rPr lang="en-MY" sz="2000" dirty="0">
                          <a:solidFill>
                            <a:schemeClr val="tx1"/>
                          </a:solidFill>
                        </a:rPr>
                        <a:t> </a:t>
                      </a:r>
                      <a:r>
                        <a:rPr lang="en-MY" sz="2000" dirty="0" err="1">
                          <a:solidFill>
                            <a:schemeClr val="tx1"/>
                          </a:solidFill>
                        </a:rPr>
                        <a:t>Tersumbat</a:t>
                      </a:r>
                      <a:endParaRPr lang="en-MY" sz="2000" dirty="0">
                        <a:solidFill>
                          <a:schemeClr val="tx1"/>
                        </a:solidFill>
                      </a:endParaRPr>
                    </a:p>
                  </a:txBody>
                  <a:tcPr marT="45691" marB="45691" anchor="ctr"/>
                </a:tc>
                <a:tc>
                  <a:txBody>
                    <a:bodyPr/>
                    <a:lstStyle/>
                    <a:p>
                      <a:pPr algn="ctr"/>
                      <a:r>
                        <a:rPr lang="en-MY" sz="2000" dirty="0" err="1">
                          <a:solidFill>
                            <a:schemeClr val="tx1"/>
                          </a:solidFill>
                        </a:rPr>
                        <a:t>Menyelenggara</a:t>
                      </a:r>
                      <a:r>
                        <a:rPr lang="en-MY" sz="2000" baseline="0" dirty="0">
                          <a:solidFill>
                            <a:schemeClr val="tx1"/>
                          </a:solidFill>
                        </a:rPr>
                        <a:t> </a:t>
                      </a:r>
                      <a:r>
                        <a:rPr lang="en-MY" sz="2000" baseline="0" dirty="0" err="1">
                          <a:solidFill>
                            <a:schemeClr val="tx1"/>
                          </a:solidFill>
                        </a:rPr>
                        <a:t>saliran</a:t>
                      </a:r>
                      <a:endParaRPr lang="en-MY" sz="2000" dirty="0">
                        <a:solidFill>
                          <a:schemeClr val="tx1"/>
                        </a:solidFill>
                      </a:endParaRPr>
                    </a:p>
                  </a:txBody>
                  <a:tcPr marT="45691" marB="45691" anchor="ctr"/>
                </a:tc>
                <a:tc>
                  <a:txBody>
                    <a:bodyPr/>
                    <a:lstStyle/>
                    <a:p>
                      <a:pPr algn="ctr"/>
                      <a:r>
                        <a:rPr lang="en-MY" sz="2000" dirty="0" err="1">
                          <a:solidFill>
                            <a:schemeClr val="tx1"/>
                          </a:solidFill>
                        </a:rPr>
                        <a:t>Memantau</a:t>
                      </a:r>
                      <a:r>
                        <a:rPr lang="en-MY" sz="2000" dirty="0">
                          <a:solidFill>
                            <a:schemeClr val="tx1"/>
                          </a:solidFill>
                        </a:rPr>
                        <a:t> </a:t>
                      </a:r>
                      <a:r>
                        <a:rPr lang="en-MY" sz="2000" dirty="0" err="1">
                          <a:solidFill>
                            <a:schemeClr val="tx1"/>
                          </a:solidFill>
                        </a:rPr>
                        <a:t>dan</a:t>
                      </a:r>
                      <a:r>
                        <a:rPr lang="en-MY" sz="2000" dirty="0">
                          <a:solidFill>
                            <a:schemeClr val="tx1"/>
                          </a:solidFill>
                        </a:rPr>
                        <a:t> </a:t>
                      </a:r>
                      <a:r>
                        <a:rPr lang="en-MY" sz="2000" dirty="0" err="1">
                          <a:solidFill>
                            <a:schemeClr val="tx1"/>
                          </a:solidFill>
                        </a:rPr>
                        <a:t>membersihkan</a:t>
                      </a:r>
                      <a:endParaRPr lang="en-MY" sz="2000" dirty="0">
                        <a:solidFill>
                          <a:schemeClr val="tx1"/>
                        </a:solidFill>
                      </a:endParaRPr>
                    </a:p>
                  </a:txBody>
                  <a:tcPr marT="45691" marB="45691" anchor="ctr"/>
                </a:tc>
                <a:tc>
                  <a:txBody>
                    <a:bodyPr/>
                    <a:lstStyle/>
                    <a:p>
                      <a:pPr algn="ctr"/>
                      <a:r>
                        <a:rPr lang="en-MY" sz="2000" dirty="0">
                          <a:solidFill>
                            <a:schemeClr val="tx1"/>
                          </a:solidFill>
                        </a:rPr>
                        <a:t>3 </a:t>
                      </a:r>
                      <a:r>
                        <a:rPr lang="en-MY" sz="2000" dirty="0" err="1">
                          <a:solidFill>
                            <a:schemeClr val="tx1"/>
                          </a:solidFill>
                        </a:rPr>
                        <a:t>bulan</a:t>
                      </a:r>
                      <a:r>
                        <a:rPr lang="en-MY" sz="2000" dirty="0">
                          <a:solidFill>
                            <a:schemeClr val="tx1"/>
                          </a:solidFill>
                        </a:rPr>
                        <a:t> </a:t>
                      </a:r>
                      <a:r>
                        <a:rPr lang="en-MY" sz="2000" dirty="0" err="1">
                          <a:solidFill>
                            <a:schemeClr val="tx1"/>
                          </a:solidFill>
                        </a:rPr>
                        <a:t>sekali</a:t>
                      </a:r>
                      <a:endParaRPr lang="en-MY" sz="2000" dirty="0">
                        <a:solidFill>
                          <a:schemeClr val="tx1"/>
                        </a:solidFill>
                      </a:endParaRPr>
                    </a:p>
                  </a:txBody>
                  <a:tcPr marT="45691" marB="45691" anchor="ctr"/>
                </a:tc>
                <a:extLst>
                  <a:ext uri="{0D108BD9-81ED-4DB2-BD59-A6C34878D82A}">
                    <a16:rowId xmlns:a16="http://schemas.microsoft.com/office/drawing/2014/main" val="10004"/>
                  </a:ext>
                </a:extLst>
              </a:tr>
            </a:tbl>
          </a:graphicData>
        </a:graphic>
      </p:graphicFrame>
      <p:sp>
        <p:nvSpPr>
          <p:cNvPr id="8" name="Rectangle 7"/>
          <p:cNvSpPr/>
          <p:nvPr/>
        </p:nvSpPr>
        <p:spPr>
          <a:xfrm rot="20226620">
            <a:off x="4516438" y="3810000"/>
            <a:ext cx="2700338" cy="92392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MY" sz="5400" b="1" i="0" u="none" strike="noStrike" kern="1200" cap="none" spc="0" normalizeH="0" baseline="0" noProof="0" dirty="0">
                <a:ln>
                  <a:noFill/>
                </a:ln>
                <a:solidFill>
                  <a:schemeClr val="bg1">
                    <a:lumMod val="65000"/>
                  </a:schemeClr>
                </a:solidFill>
                <a:effectLst/>
                <a:uLnTx/>
                <a:uFillTx/>
                <a:latin typeface="+mn-lt"/>
                <a:ea typeface="+mn-ea"/>
                <a:cs typeface="+mn-cs"/>
              </a:rPr>
              <a:t>CONTOH</a:t>
            </a:r>
            <a:endParaRPr kumimoji="0" lang="en-US" sz="5400" b="1"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9" name="Rounded Rectangle 8"/>
          <p:cNvSpPr/>
          <p:nvPr/>
        </p:nvSpPr>
        <p:spPr>
          <a:xfrm>
            <a:off x="1751013" y="1863725"/>
            <a:ext cx="8424863" cy="576263"/>
          </a:xfrm>
          <a:prstGeom prst="roundRect">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mn-lt"/>
                <a:ea typeface="+mn-ea"/>
                <a:cs typeface="+mn-cs"/>
              </a:rPr>
              <a:t>PERBINCANGAN DALAM KUMPULAN</a:t>
            </a:r>
          </a:p>
        </p:txBody>
      </p:sp>
      <p:sp>
        <p:nvSpPr>
          <p:cNvPr id="61477"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Aktiviti : Jenguk Kampung</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11" name="Rectangle 10"/>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Community-Based Disaster Risk Management (CBDRM)</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p:nvPr/>
        </p:nvSpPr>
        <p:spPr bwMode="auto">
          <a:xfrm>
            <a:off x="1524000" y="74295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srgbClr val="C00000"/>
                </a:solidFill>
                <a:effectLst/>
                <a:uLnTx/>
                <a:uFillTx/>
                <a:latin typeface="+mj-lt"/>
                <a:ea typeface="+mn-ea"/>
                <a:cs typeface="+mn-cs"/>
              </a:rPr>
              <a:t>Way Forward</a:t>
            </a:r>
            <a:endParaRPr kumimoji="0" lang="en-MY" sz="3200" b="0" i="0" u="none" strike="noStrike" kern="1200" cap="none" spc="0" normalizeH="0" baseline="0" noProof="0" dirty="0">
              <a:ln>
                <a:noFill/>
              </a:ln>
              <a:solidFill>
                <a:srgbClr val="0432FF"/>
              </a:solidFill>
              <a:effectLst/>
              <a:uLnTx/>
              <a:uFillTx/>
              <a:latin typeface="+mj-lt"/>
              <a:ea typeface="MS PGothic" panose="020B0600070205080204" pitchFamily="34" charset="-128"/>
              <a:cs typeface="+mn-cs"/>
            </a:endParaRPr>
          </a:p>
        </p:txBody>
      </p:sp>
      <p:sp>
        <p:nvSpPr>
          <p:cNvPr id="22" name="Pemahaman konsep Pengurangan dan Pengurusan Risiko Bencana (DRR dan DRM) oleh masyarakat boleh dimulakan dengan:…"/>
          <p:cNvSpPr txBox="1"/>
          <p:nvPr/>
        </p:nvSpPr>
        <p:spPr>
          <a:xfrm>
            <a:off x="1912938" y="1565275"/>
            <a:ext cx="8297863" cy="3859213"/>
          </a:xfrm>
          <a:prstGeom prst="rect">
            <a:avLst/>
          </a:prstGeom>
          <a:ln w="12700">
            <a:miter lim="400000"/>
          </a:ln>
        </p:spPr>
        <p:txBody>
          <a:bodyPr lIns="45719" rIns="45719">
            <a:spAutoFit/>
          </a:bodyPr>
          <a:lstStyle/>
          <a:p>
            <a:pPr defTabSz="914400" eaLnBrk="1" hangingPunct="1">
              <a:lnSpc>
                <a:spcPct val="130000"/>
              </a:lnSpc>
              <a:buNone/>
            </a:pPr>
            <a:r>
              <a:rPr lang="zh-CN" altLang="x-none" sz="2400">
                <a:latin typeface="Arial" panose="020B0604020202020204" pitchFamily="34" charset="0"/>
                <a:cs typeface="Arial" panose="020B0604020202020204" pitchFamily="34" charset="0"/>
                <a:sym typeface="Arial" panose="020B0604020202020204" pitchFamily="34" charset="0"/>
              </a:rPr>
              <a:t>Pemahaman konsep Pengurangan dan Pengurusan Risiko Bencana (DRR dan DRM) </a:t>
            </a:r>
            <a:r>
              <a:rPr lang="zh-CN" altLang="x-none" sz="2400" err="1">
                <a:latin typeface="Arial" panose="020B0604020202020204" pitchFamily="34" charset="0"/>
                <a:cs typeface="Arial" panose="020B0604020202020204" pitchFamily="34" charset="0"/>
                <a:sym typeface="Arial" panose="020B0604020202020204" pitchFamily="34" charset="0"/>
              </a:rPr>
              <a:t>oleh</a:t>
            </a:r>
            <a:r>
              <a:rPr lang="zh-CN" altLang="x-none" sz="2400">
                <a:latin typeface="Arial" panose="020B0604020202020204" pitchFamily="34" charset="0"/>
                <a:cs typeface="Arial" panose="020B0604020202020204" pitchFamily="34" charset="0"/>
                <a:sym typeface="Arial" panose="020B0604020202020204" pitchFamily="34" charset="0"/>
              </a:rPr>
              <a:t> </a:t>
            </a:r>
            <a:r>
              <a:rPr sz="2400" dirty="0">
                <a:latin typeface="Arial" panose="020B0604020202020204" pitchFamily="34" charset="0"/>
                <a:cs typeface="Arial" panose="020B0604020202020204" pitchFamily="34" charset="0"/>
                <a:sym typeface="Arial" panose="020B0604020202020204" pitchFamily="34" charset="0"/>
              </a:rPr>
              <a:t>komuniti </a:t>
            </a:r>
            <a:r>
              <a:rPr lang="zh-CN" altLang="x-none" sz="2400" err="1">
                <a:latin typeface="Arial" panose="020B0604020202020204" pitchFamily="34" charset="0"/>
                <a:cs typeface="Arial" panose="020B0604020202020204" pitchFamily="34" charset="0"/>
                <a:sym typeface="Arial" panose="020B0604020202020204" pitchFamily="34" charset="0"/>
              </a:rPr>
              <a:t>boleh</a:t>
            </a:r>
            <a:r>
              <a:rPr lang="zh-CN" altLang="x-none" sz="2400">
                <a:latin typeface="Arial" panose="020B0604020202020204" pitchFamily="34" charset="0"/>
                <a:cs typeface="Arial" panose="020B0604020202020204" pitchFamily="34" charset="0"/>
                <a:sym typeface="Arial" panose="020B0604020202020204" pitchFamily="34" charset="0"/>
              </a:rPr>
              <a:t> dimulakan dengan: </a:t>
            </a:r>
          </a:p>
          <a:p>
            <a:pPr defTabSz="914400" eaLnBrk="1" hangingPunct="1">
              <a:lnSpc>
                <a:spcPct val="130000"/>
              </a:lnSpc>
              <a:buNone/>
            </a:pPr>
            <a:endParaRPr lang="zh-CN" altLang="x-none" sz="2400">
              <a:latin typeface="Arial" panose="020B0604020202020204" pitchFamily="34" charset="0"/>
              <a:cs typeface="Arial" panose="020B0604020202020204" pitchFamily="34" charset="0"/>
              <a:sym typeface="Arial" panose="020B0604020202020204" pitchFamily="34" charset="0"/>
            </a:endParaRPr>
          </a:p>
          <a:p>
            <a:pPr defTabSz="914400" eaLnBrk="1" hangingPunct="1">
              <a:lnSpc>
                <a:spcPct val="120000"/>
              </a:lnSpc>
              <a:buSzPct val="100000"/>
              <a:buAutoNum type="arabicPeriod"/>
            </a:pPr>
            <a:r>
              <a:rPr lang="zh-CN" altLang="x-none" sz="2000">
                <a:latin typeface="Arial" panose="020B0604020202020204" pitchFamily="34" charset="0"/>
                <a:cs typeface="Arial" panose="020B0604020202020204" pitchFamily="34" charset="0"/>
                <a:sym typeface="Arial" panose="020B0604020202020204" pitchFamily="34" charset="0"/>
              </a:rPr>
              <a:t>Pengenalan konsep dan amalan DRR</a:t>
            </a:r>
          </a:p>
          <a:p>
            <a:pPr defTabSz="914400" eaLnBrk="1" hangingPunct="1">
              <a:lnSpc>
                <a:spcPct val="120000"/>
              </a:lnSpc>
              <a:buSzPct val="100000"/>
              <a:buAutoNum type="arabicPeriod"/>
            </a:pPr>
            <a:r>
              <a:rPr lang="zh-CN" altLang="x-none" sz="2000">
                <a:latin typeface="Arial" panose="020B0604020202020204" pitchFamily="34" charset="0"/>
                <a:cs typeface="Arial" panose="020B0604020202020204" pitchFamily="34" charset="0"/>
                <a:sym typeface="Arial" panose="020B0604020202020204" pitchFamily="34" charset="0"/>
              </a:rPr>
              <a:t>Perkongsian </a:t>
            </a:r>
            <a:r>
              <a:rPr lang="zh-CN" altLang="x-none" sz="2000" err="1">
                <a:latin typeface="Arial" panose="020B0604020202020204" pitchFamily="34" charset="0"/>
                <a:cs typeface="Arial" panose="020B0604020202020204" pitchFamily="34" charset="0"/>
                <a:sym typeface="Arial" panose="020B0604020202020204" pitchFamily="34" charset="0"/>
              </a:rPr>
              <a:t>pengalaman</a:t>
            </a:r>
            <a:r>
              <a:rPr lang="zh-CN" altLang="x-none" sz="2000">
                <a:latin typeface="Arial" panose="020B0604020202020204" pitchFamily="34" charset="0"/>
                <a:cs typeface="Arial" panose="020B0604020202020204" pitchFamily="34" charset="0"/>
                <a:sym typeface="Arial" panose="020B0604020202020204" pitchFamily="34" charset="0"/>
              </a:rPr>
              <a:t> </a:t>
            </a:r>
            <a:r>
              <a:rPr sz="2000" dirty="0">
                <a:latin typeface="Arial" panose="020B0604020202020204" pitchFamily="34" charset="0"/>
                <a:cs typeface="Arial" panose="020B0604020202020204" pitchFamily="34" charset="0"/>
                <a:sym typeface="Arial" panose="020B0604020202020204" pitchFamily="34" charset="0"/>
              </a:rPr>
              <a:t>komuniti setempat</a:t>
            </a:r>
            <a:endParaRPr lang="zh-CN" altLang="x-none" sz="2000">
              <a:latin typeface="Arial" panose="020B0604020202020204" pitchFamily="34" charset="0"/>
              <a:cs typeface="Arial" panose="020B0604020202020204" pitchFamily="34" charset="0"/>
              <a:sym typeface="Arial" panose="020B0604020202020204" pitchFamily="34" charset="0"/>
            </a:endParaRPr>
          </a:p>
          <a:p>
            <a:pPr defTabSz="914400" eaLnBrk="1" hangingPunct="1">
              <a:lnSpc>
                <a:spcPct val="120000"/>
              </a:lnSpc>
              <a:buSzPct val="100000"/>
              <a:buAutoNum type="arabicPeriod"/>
            </a:pPr>
            <a:r>
              <a:rPr lang="zh-CN" altLang="x-none" sz="2000">
                <a:latin typeface="Arial" panose="020B0604020202020204" pitchFamily="34" charset="0"/>
                <a:cs typeface="Arial" panose="020B0604020202020204" pitchFamily="34" charset="0"/>
                <a:sym typeface="Arial" panose="020B0604020202020204" pitchFamily="34" charset="0"/>
              </a:rPr>
              <a:t>Pemetaan risiko </a:t>
            </a:r>
            <a:r>
              <a:rPr lang="zh-CN" altLang="x-none" sz="2000" err="1">
                <a:latin typeface="Arial" panose="020B0604020202020204" pitchFamily="34" charset="0"/>
                <a:cs typeface="Arial" panose="020B0604020202020204" pitchFamily="34" charset="0"/>
                <a:sym typeface="Arial" panose="020B0604020202020204" pitchFamily="34" charset="0"/>
              </a:rPr>
              <a:t>bencana</a:t>
            </a:r>
            <a:r>
              <a:rPr lang="zh-CN" altLang="x-none" sz="2000">
                <a:latin typeface="Arial" panose="020B0604020202020204" pitchFamily="34" charset="0"/>
                <a:cs typeface="Arial" panose="020B0604020202020204" pitchFamily="34" charset="0"/>
                <a:sym typeface="Arial" panose="020B0604020202020204" pitchFamily="34" charset="0"/>
              </a:rPr>
              <a:t> (</a:t>
            </a:r>
            <a:r>
              <a:rPr sz="2000" dirty="0">
                <a:latin typeface="Arial" panose="020B0604020202020204" pitchFamily="34" charset="0"/>
                <a:cs typeface="Arial" panose="020B0604020202020204" pitchFamily="34" charset="0"/>
                <a:sym typeface="Arial" panose="020B0604020202020204" pitchFamily="34" charset="0"/>
              </a:rPr>
              <a:t>aktiviti </a:t>
            </a:r>
            <a:r>
              <a:rPr lang="en-MY" altLang="x-none" sz="2000" dirty="0">
                <a:latin typeface="Arial" panose="020B0604020202020204" pitchFamily="34" charset="0"/>
                <a:cs typeface="Arial" panose="020B0604020202020204" pitchFamily="34" charset="0"/>
                <a:sym typeface="Arial" panose="020B0604020202020204" pitchFamily="34" charset="0"/>
              </a:rPr>
              <a:t>Jenguk Kampung</a:t>
            </a:r>
            <a:r>
              <a:rPr lang="zh-CN" altLang="x-none" sz="2000">
                <a:latin typeface="Arial" panose="020B0604020202020204" pitchFamily="34" charset="0"/>
                <a:cs typeface="Arial" panose="020B0604020202020204" pitchFamily="34" charset="0"/>
                <a:sym typeface="Arial" panose="020B0604020202020204" pitchFamily="34" charset="0"/>
              </a:rPr>
              <a:t>)</a:t>
            </a:r>
          </a:p>
          <a:p>
            <a:pPr defTabSz="914400" eaLnBrk="1" hangingPunct="1">
              <a:lnSpc>
                <a:spcPct val="120000"/>
              </a:lnSpc>
              <a:buSzPct val="100000"/>
              <a:buAutoNum type="arabicPeriod"/>
            </a:pPr>
            <a:r>
              <a:rPr lang="zh-CN" altLang="x-none" sz="2000">
                <a:latin typeface="Arial" panose="020B0604020202020204" pitchFamily="34" charset="0"/>
                <a:cs typeface="Arial" panose="020B0604020202020204" pitchFamily="34" charset="0"/>
                <a:sym typeface="Arial" panose="020B0604020202020204" pitchFamily="34" charset="0"/>
              </a:rPr>
              <a:t>Pengadaan pelan tindakan dan penubuhan jawatankuasa pengurusan bencana  </a:t>
            </a:r>
            <a:r>
              <a:rPr lang="zh-CN" altLang="x-none" sz="2000" err="1">
                <a:latin typeface="Arial" panose="020B0604020202020204" pitchFamily="34" charset="0"/>
                <a:cs typeface="Arial" panose="020B0604020202020204" pitchFamily="34" charset="0"/>
                <a:sym typeface="Arial" panose="020B0604020202020204" pitchFamily="34" charset="0"/>
              </a:rPr>
              <a:t>peringkat</a:t>
            </a:r>
            <a:r>
              <a:rPr lang="zh-CN" altLang="x-none" sz="2000">
                <a:latin typeface="Arial" panose="020B0604020202020204" pitchFamily="34" charset="0"/>
                <a:cs typeface="Arial" panose="020B0604020202020204" pitchFamily="34" charset="0"/>
                <a:sym typeface="Arial" panose="020B0604020202020204" pitchFamily="34" charset="0"/>
              </a:rPr>
              <a:t> </a:t>
            </a:r>
            <a:r>
              <a:rPr sz="2000" dirty="0">
                <a:latin typeface="Arial" panose="020B0604020202020204" pitchFamily="34" charset="0"/>
                <a:cs typeface="Arial" panose="020B0604020202020204" pitchFamily="34" charset="0"/>
                <a:sym typeface="Arial" panose="020B0604020202020204" pitchFamily="34" charset="0"/>
              </a:rPr>
              <a:t>komuniti</a:t>
            </a:r>
            <a:endParaRPr lang="zh-CN" altLang="x-none" sz="2000">
              <a:latin typeface="Arial" panose="020B0604020202020204" pitchFamily="34" charset="0"/>
              <a:ea typeface="Arial" panose="020B0604020202020204" pitchFamily="34" charset="0"/>
              <a:sym typeface="Arial" panose="020B0604020202020204" pitchFamily="34" charset="0"/>
            </a:endParaRPr>
          </a:p>
        </p:txBody>
      </p:sp>
      <p:sp>
        <p:nvSpPr>
          <p:cNvPr id="23" name="Rectangle 22"/>
          <p:cNvSpPr/>
          <p:nvPr/>
        </p:nvSpPr>
        <p:spPr>
          <a:xfrm>
            <a:off x="1524000" y="1223963"/>
            <a:ext cx="9144000" cy="368300"/>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CBDRM ZON WILAYAH TENGAH</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8"/>
          <p:cNvSpPr txBox="1"/>
          <p:nvPr/>
        </p:nvSpPr>
        <p:spPr>
          <a:xfrm>
            <a:off x="4275138" y="3651250"/>
            <a:ext cx="3870325" cy="922338"/>
          </a:xfrm>
          <a:prstGeom prst="rect">
            <a:avLst/>
          </a:prstGeom>
          <a:noFill/>
          <a:ln w="9525">
            <a:noFill/>
          </a:ln>
        </p:spPr>
        <p:txBody>
          <a:bodyPr wrap="none">
            <a:spAutoFit/>
          </a:bodyPr>
          <a:lstStyle/>
          <a:p>
            <a:pPr eaLnBrk="1" hangingPunct="1"/>
            <a:r>
              <a:rPr lang="en-US" altLang="en-US" sz="5400" dirty="0">
                <a:latin typeface="Impact" panose="020B0806030902050204" pitchFamily="34" charset="0"/>
                <a:ea typeface="MS PGothic" panose="020B0600070205080204" pitchFamily="34" charset="-128"/>
              </a:rPr>
              <a:t>Terima Kasih</a:t>
            </a:r>
          </a:p>
        </p:txBody>
      </p:sp>
      <p:sp>
        <p:nvSpPr>
          <p:cNvPr id="5" name="TextBox 4"/>
          <p:cNvSpPr txBox="1"/>
          <p:nvPr/>
        </p:nvSpPr>
        <p:spPr>
          <a:xfrm>
            <a:off x="1524000" y="3287713"/>
            <a:ext cx="9144000" cy="523875"/>
          </a:xfrm>
          <a:prstGeom prst="rect">
            <a:avLst/>
          </a:prstGeom>
          <a:solidFill>
            <a:schemeClr val="tx1"/>
          </a:solidFill>
        </p:spPr>
        <p:txBody>
          <a:bodyPr>
            <a:spAutoFit/>
          </a:bodyPr>
          <a:lstStyle/>
          <a:p>
            <a:pPr marR="0" algn="ctr" defTabSz="457200" eaLnBrk="1" fontAlgn="auto" hangingPunct="1">
              <a:spcBef>
                <a:spcPts val="0"/>
              </a:spcBef>
              <a:spcAft>
                <a:spcPts val="0"/>
              </a:spcAft>
              <a:buClrTx/>
              <a:buSzTx/>
              <a:buFontTx/>
              <a:buNone/>
              <a:defRPr/>
            </a:pPr>
            <a:r>
              <a:rPr kumimoji="0" lang="en-US" sz="2800" b="1" kern="1200" cap="none" spc="0" normalizeH="0" baseline="0" noProof="0" dirty="0">
                <a:solidFill>
                  <a:schemeClr val="bg1"/>
                </a:solidFill>
                <a:effectLst>
                  <a:outerShdw blurRad="38100" dist="38100" dir="2700000" algn="tl">
                    <a:srgbClr val="000000">
                      <a:alpha val="43137"/>
                    </a:srgbClr>
                  </a:outerShdw>
                </a:effectLst>
                <a:latin typeface="Arial" panose="020B0604020202020204" pitchFamily="34" charset="0"/>
                <a:ea typeface="+mn-ea"/>
                <a:cs typeface="+mn-cs"/>
              </a:rPr>
              <a:t>THANK YOU</a:t>
            </a:r>
          </a:p>
        </p:txBody>
      </p:sp>
      <p:sp>
        <p:nvSpPr>
          <p:cNvPr id="9" name="Rectangle 1"/>
          <p:cNvSpPr>
            <a:spLocks noChangeArrowheads="1"/>
          </p:cNvSpPr>
          <p:nvPr/>
        </p:nvSpPr>
        <p:spPr bwMode="auto">
          <a:xfrm>
            <a:off x="3335338" y="179705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Kolaborasi</a:t>
            </a:r>
            <a:r>
              <a:rPr kumimoji="0" lang="en-US"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 </a:t>
            </a:r>
            <a:r>
              <a:rPr kumimoji="0" lang="en-US"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Bersama</a:t>
            </a:r>
            <a:r>
              <a:rPr kumimoji="0" lang="en-US"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rPr>
              <a:t>:</a:t>
            </a:r>
            <a:endParaRPr kumimoji="0" lang="en-MY"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Segoe Script" panose="020B0504020000000003" pitchFamily="34" charset="0"/>
              <a:ea typeface="MS PGothic" panose="020B0600070205080204" pitchFamily="34" charset="-128"/>
              <a:cs typeface="Arial" panose="020B0604020202020204" pitchFamily="34" charset="0"/>
            </a:endParaRPr>
          </a:p>
        </p:txBody>
      </p:sp>
      <p:pic>
        <p:nvPicPr>
          <p:cNvPr id="13"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67803" y="2195421"/>
            <a:ext cx="4318344" cy="1187543"/>
          </a:xfrm>
          <a:prstGeom prst="rect">
            <a:avLst/>
          </a:prstGeom>
          <a:noFill/>
          <a:ln>
            <a:noFill/>
          </a:ln>
          <a:effectLst>
            <a:glow rad="635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1200px-Coat_of_arms_of_Selangor.svg"/>
          <p:cNvPicPr>
            <a:picLocks noChangeAspect="1"/>
          </p:cNvPicPr>
          <p:nvPr/>
        </p:nvPicPr>
        <p:blipFill>
          <a:blip r:embed="rId4" cstate="print"/>
          <a:stretch>
            <a:fillRect/>
          </a:stretch>
        </p:blipFill>
        <p:spPr>
          <a:xfrm>
            <a:off x="3686810" y="2075180"/>
            <a:ext cx="839470" cy="12128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8" descr="Image result for facebook"/>
          <p:cNvSpPr>
            <a:spLocks noChangeAspect="1"/>
          </p:cNvSpPr>
          <p:nvPr/>
        </p:nvSpPr>
        <p:spPr>
          <a:xfrm>
            <a:off x="1668463" y="-144462"/>
            <a:ext cx="304800" cy="304800"/>
          </a:xfrm>
          <a:prstGeom prst="rect">
            <a:avLst/>
          </a:prstGeom>
          <a:noFill/>
          <a:ln w="9525">
            <a:noFill/>
          </a:ln>
        </p:spPr>
        <p:txBody>
          <a:bodyPr/>
          <a:lstStyle/>
          <a:p>
            <a:pPr eaLnBrk="1" hangingPunct="1"/>
            <a:endParaRPr lang="en-US" altLang="en-US" dirty="0">
              <a:latin typeface="Calibri" panose="020F0502020204030204" pitchFamily="34" charset="0"/>
            </a:endParaRPr>
          </a:p>
        </p:txBody>
      </p:sp>
      <p:sp>
        <p:nvSpPr>
          <p:cNvPr id="8" name="Peningkatan keupayaan kawasan dan masyarakat setempat melalui peningkatan faktor-faktor:…"/>
          <p:cNvSpPr txBox="1"/>
          <p:nvPr/>
        </p:nvSpPr>
        <p:spPr>
          <a:xfrm>
            <a:off x="1879600" y="1806575"/>
            <a:ext cx="8432800" cy="494751"/>
          </a:xfrm>
          <a:prstGeom prst="rect">
            <a:avLst/>
          </a:prstGeom>
          <a:ln w="12700">
            <a:miter lim="400000"/>
          </a:ln>
        </p:spPr>
        <p:txBody>
          <a:bodyPr lIns="45719" rIns="45719">
            <a:spAutoFit/>
          </a:bodyPr>
          <a:lstStyle/>
          <a:p>
            <a:pPr algn="just" defTabSz="914400" eaLnBrk="1" hangingPunct="1">
              <a:lnSpc>
                <a:spcPct val="120000"/>
              </a:lnSpc>
              <a:buNone/>
            </a:pPr>
            <a:endParaRPr lang="zh-CN" altLang="x-none" sz="2400" dirty="0">
              <a:latin typeface="Arial" panose="020B0604020202020204" pitchFamily="34" charset="0"/>
              <a:ea typeface="Arial" panose="020B0604020202020204" pitchFamily="34" charset="0"/>
              <a:sym typeface="Arial" panose="020B0604020202020204" pitchFamily="34" charset="0"/>
            </a:endParaRPr>
          </a:p>
        </p:txBody>
      </p:sp>
      <p:pic>
        <p:nvPicPr>
          <p:cNvPr id="6" name="Content Placeholder 6" descr="PAMPLET-BANJIR-MS-DALAM--1146x810"/>
          <p:cNvPicPr>
            <a:picLocks noChangeAspect="1"/>
          </p:cNvPicPr>
          <p:nvPr/>
        </p:nvPicPr>
        <p:blipFill>
          <a:blip r:embed="rId3"/>
          <a:stretch>
            <a:fillRect/>
          </a:stretch>
        </p:blipFill>
        <p:spPr>
          <a:xfrm>
            <a:off x="-222070" y="0"/>
            <a:ext cx="12657909" cy="6858000"/>
          </a:xfrm>
          <a:prstGeom prst="rect">
            <a:avLst/>
          </a:prstGeom>
        </p:spPr>
      </p:pic>
    </p:spTree>
    <p:extLst>
      <p:ext uri="{BB962C8B-B14F-4D97-AF65-F5344CB8AC3E}">
        <p14:creationId xmlns:p14="http://schemas.microsoft.com/office/powerpoint/2010/main" val="3853836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Image result for sustainable development goals*.png"/>
          <p:cNvPicPr>
            <a:picLocks noChangeAspect="1"/>
          </p:cNvPicPr>
          <p:nvPr/>
        </p:nvPicPr>
        <p:blipFill>
          <a:blip r:embed="rId3"/>
          <a:stretch>
            <a:fillRect/>
          </a:stretch>
        </p:blipFill>
        <p:spPr>
          <a:xfrm>
            <a:off x="8783638" y="2957513"/>
            <a:ext cx="3408362" cy="3375025"/>
          </a:xfrm>
          <a:prstGeom prst="rect">
            <a:avLst/>
          </a:prstGeom>
          <a:noFill/>
          <a:ln w="9525">
            <a:noFill/>
          </a:ln>
        </p:spPr>
      </p:pic>
      <p:sp>
        <p:nvSpPr>
          <p:cNvPr id="19459" name="Title 1"/>
          <p:cNvSpPr txBox="1"/>
          <p:nvPr/>
        </p:nvSpPr>
        <p:spPr>
          <a:xfrm>
            <a:off x="1981200" y="344488"/>
            <a:ext cx="8229600" cy="1143000"/>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KANDUNGAN</a:t>
            </a:r>
            <a:endParaRPr lang="en-MY" altLang="en-US" sz="3200" dirty="0">
              <a:solidFill>
                <a:srgbClr val="C00000"/>
              </a:solidFill>
              <a:latin typeface="Calibri Light" panose="020F0302020204030204" pitchFamily="34" charset="0"/>
              <a:ea typeface="MS PGothic" panose="020B0600070205080204" pitchFamily="34" charset="-128"/>
            </a:endParaRPr>
          </a:p>
        </p:txBody>
      </p:sp>
      <p:sp>
        <p:nvSpPr>
          <p:cNvPr id="5" name="Content Placeholder 2"/>
          <p:cNvSpPr txBox="1"/>
          <p:nvPr/>
        </p:nvSpPr>
        <p:spPr bwMode="auto">
          <a:xfrm>
            <a:off x="1784350" y="1254125"/>
            <a:ext cx="6197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base" latinLnBrk="0" hangingPunct="1">
              <a:lnSpc>
                <a:spcPct val="150000"/>
              </a:lnSpc>
              <a:spcBef>
                <a:spcPts val="600"/>
              </a:spcBef>
              <a:spcAft>
                <a:spcPct val="0"/>
              </a:spcAft>
              <a:buClrTx/>
              <a:buSzTx/>
              <a:buFont typeface="Arial" panose="020B0604020202020204" pitchFamily="34" charset="0"/>
              <a:buAutoNum type="arabicPeriod"/>
              <a:defRPr/>
            </a:pP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Bencana</a:t>
            </a:r>
            <a:endPar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endParaRPr>
          </a:p>
          <a:p>
            <a:pPr marL="514350" marR="0" lvl="0" indent="-514350" algn="l" defTabSz="914400" rtl="0" eaLnBrk="1" fontAlgn="base" latinLnBrk="0" hangingPunct="1">
              <a:lnSpc>
                <a:spcPct val="150000"/>
              </a:lnSpc>
              <a:spcBef>
                <a:spcPts val="600"/>
              </a:spcBef>
              <a:spcAft>
                <a:spcPct val="0"/>
              </a:spcAft>
              <a:buClrTx/>
              <a:buSzTx/>
              <a:buFont typeface="Arial" panose="020B0604020202020204" pitchFamily="34" charset="0"/>
              <a:buAutoNum type="arabicPeriod"/>
              <a:defRPr/>
            </a:pP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Peranan</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Komuniti</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Dalam</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Pengurangan</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Risiko</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Bencana</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(DRR)</a:t>
            </a:r>
          </a:p>
          <a:p>
            <a:pPr marL="514350" marR="0" lvl="0" indent="-514350" algn="l" defTabSz="914400" rtl="0" eaLnBrk="1" fontAlgn="base" latinLnBrk="0" hangingPunct="1">
              <a:lnSpc>
                <a:spcPct val="150000"/>
              </a:lnSpc>
              <a:spcBef>
                <a:spcPts val="600"/>
              </a:spcBef>
              <a:spcAft>
                <a:spcPct val="0"/>
              </a:spcAft>
              <a:buClrTx/>
              <a:buSzTx/>
              <a:buFont typeface="Arial" panose="020B0604020202020204" pitchFamily="34" charset="0"/>
              <a:buAutoNum type="arabicPeriod"/>
              <a:defRPr/>
            </a:pP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Peranan</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Komuniti</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Dalam</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Pengurusan</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Risiko</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Bencana</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(DRM)</a:t>
            </a:r>
          </a:p>
          <a:p>
            <a:pPr marL="514350" marR="0" lvl="0" indent="-514350" algn="l" defTabSz="914400" rtl="0" eaLnBrk="1" fontAlgn="base" latinLnBrk="0" hangingPunct="1">
              <a:lnSpc>
                <a:spcPct val="150000"/>
              </a:lnSpc>
              <a:spcBef>
                <a:spcPts val="600"/>
              </a:spcBef>
              <a:spcAft>
                <a:spcPct val="0"/>
              </a:spcAft>
              <a:buClrTx/>
              <a:buSzTx/>
              <a:buFont typeface="Arial" panose="020B0604020202020204" pitchFamily="34" charset="0"/>
              <a:buAutoNum type="arabicPeriod"/>
              <a:defRPr/>
            </a:pP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Bagaimana</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Memulakannya</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diperingkat</a:t>
            </a:r>
            <a:r>
              <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rPr>
              <a:t> </a:t>
            </a:r>
            <a:r>
              <a:rPr kumimoji="0" lang="en-MY" sz="24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mn-cs"/>
              </a:rPr>
              <a:t>Komuniti</a:t>
            </a:r>
            <a:endPar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endParaRPr>
          </a:p>
          <a:p>
            <a:pPr marL="0" marR="0" lvl="0" indent="0" algn="l" defTabSz="914400" rtl="0" eaLnBrk="1" fontAlgn="base" latinLnBrk="0" hangingPunct="1">
              <a:lnSpc>
                <a:spcPct val="150000"/>
              </a:lnSpc>
              <a:spcBef>
                <a:spcPts val="600"/>
              </a:spcBef>
              <a:spcAft>
                <a:spcPct val="0"/>
              </a:spcAft>
              <a:buClrTx/>
              <a:buSzTx/>
              <a:buFont typeface="Arial" panose="020B0604020202020204" pitchFamily="34" charset="0"/>
              <a:buNone/>
              <a:defRPr/>
            </a:pPr>
            <a:endParaRPr kumimoji="0" lang="en-MY"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p:cNvPicPr>
          <p:nvPr/>
        </p:nvPicPr>
        <p:blipFill>
          <a:blip r:embed="rId3"/>
          <a:stretch>
            <a:fillRect/>
          </a:stretch>
        </p:blipFill>
        <p:spPr>
          <a:xfrm>
            <a:off x="2492375" y="4984750"/>
            <a:ext cx="1652588" cy="1093788"/>
          </a:xfrm>
          <a:prstGeom prst="rect">
            <a:avLst/>
          </a:prstGeom>
          <a:noFill/>
          <a:ln w="9525">
            <a:noFill/>
          </a:ln>
        </p:spPr>
      </p:pic>
      <p:sp>
        <p:nvSpPr>
          <p:cNvPr id="16" name="Rectangle 15"/>
          <p:cNvSpPr/>
          <p:nvPr/>
        </p:nvSpPr>
        <p:spPr>
          <a:xfrm>
            <a:off x="2642382" y="518547"/>
            <a:ext cx="6846811" cy="7848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5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panose="020F0502020204030204"/>
                <a:ea typeface="+mn-ea"/>
                <a:cs typeface="+mn-cs"/>
              </a:rPr>
              <a:t>BEG KECEM   SAN BENCANA</a:t>
            </a:r>
          </a:p>
        </p:txBody>
      </p:sp>
      <p:pic>
        <p:nvPicPr>
          <p:cNvPr id="65540" name="Picture 7"/>
          <p:cNvPicPr>
            <a:picLocks noChangeAspect="1"/>
          </p:cNvPicPr>
          <p:nvPr/>
        </p:nvPicPr>
        <p:blipFill>
          <a:blip r:embed="rId4"/>
          <a:stretch>
            <a:fillRect/>
          </a:stretch>
        </p:blipFill>
        <p:spPr>
          <a:xfrm rot="-190771">
            <a:off x="5548313" y="708025"/>
            <a:ext cx="352425" cy="463550"/>
          </a:xfrm>
          <a:prstGeom prst="rect">
            <a:avLst/>
          </a:prstGeom>
          <a:noFill/>
          <a:ln w="9525">
            <a:noFill/>
          </a:ln>
        </p:spPr>
      </p:pic>
      <p:grpSp>
        <p:nvGrpSpPr>
          <p:cNvPr id="65541" name="Group 10"/>
          <p:cNvGrpSpPr/>
          <p:nvPr/>
        </p:nvGrpSpPr>
        <p:grpSpPr>
          <a:xfrm>
            <a:off x="4822825" y="2209800"/>
            <a:ext cx="1979613" cy="2538413"/>
            <a:chOff x="3834400" y="2163651"/>
            <a:chExt cx="3657600" cy="3974541"/>
          </a:xfrm>
        </p:grpSpPr>
        <p:pic>
          <p:nvPicPr>
            <p:cNvPr id="65578" name="Picture 5"/>
            <p:cNvPicPr>
              <a:picLocks noChangeAspect="1"/>
            </p:cNvPicPr>
            <p:nvPr/>
          </p:nvPicPr>
          <p:blipFill>
            <a:blip r:embed="rId5"/>
            <a:srcRect l="10371" t="3848" r="17175"/>
            <a:stretch>
              <a:fillRect/>
            </a:stretch>
          </p:blipFill>
          <p:spPr>
            <a:xfrm>
              <a:off x="3834400" y="2163651"/>
              <a:ext cx="3657600" cy="3974541"/>
            </a:xfrm>
            <a:prstGeom prst="rect">
              <a:avLst/>
            </a:prstGeom>
            <a:noFill/>
            <a:ln w="9525">
              <a:noFill/>
            </a:ln>
          </p:spPr>
        </p:pic>
        <p:pic>
          <p:nvPicPr>
            <p:cNvPr id="65579" name="Picture 8"/>
            <p:cNvPicPr>
              <a:picLocks noChangeAspect="1"/>
            </p:cNvPicPr>
            <p:nvPr/>
          </p:nvPicPr>
          <p:blipFill>
            <a:blip r:embed="rId6"/>
            <a:stretch>
              <a:fillRect/>
            </a:stretch>
          </p:blipFill>
          <p:spPr>
            <a:xfrm rot="-626106">
              <a:off x="6448823" y="3349830"/>
              <a:ext cx="366772" cy="617710"/>
            </a:xfrm>
            <a:prstGeom prst="rect">
              <a:avLst/>
            </a:prstGeom>
            <a:noFill/>
            <a:ln w="9525">
              <a:noFill/>
            </a:ln>
          </p:spPr>
        </p:pic>
      </p:grpSp>
      <p:cxnSp>
        <p:nvCxnSpPr>
          <p:cNvPr id="21" name="Straight Arrow Connector 20"/>
          <p:cNvCxnSpPr/>
          <p:nvPr/>
        </p:nvCxnSpPr>
        <p:spPr>
          <a:xfrm flipH="1" flipV="1">
            <a:off x="3241675" y="2636838"/>
            <a:ext cx="1698625" cy="4445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803650" y="3230563"/>
            <a:ext cx="1230313" cy="9683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430963" y="2762250"/>
            <a:ext cx="1492250" cy="20161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65558" idx="1"/>
          </p:cNvCxnSpPr>
          <p:nvPr/>
        </p:nvCxnSpPr>
        <p:spPr>
          <a:xfrm>
            <a:off x="6480175" y="3549650"/>
            <a:ext cx="1144588" cy="14287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69075" y="4141788"/>
            <a:ext cx="1524000" cy="33655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54788" y="4552950"/>
            <a:ext cx="1470025" cy="6604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732213" y="3860800"/>
            <a:ext cx="1300163" cy="32543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702050" y="4700588"/>
            <a:ext cx="1363663" cy="46513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359400" y="4764088"/>
            <a:ext cx="104775" cy="28733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5551" name="Picture 43"/>
          <p:cNvPicPr>
            <a:picLocks noChangeAspect="1"/>
          </p:cNvPicPr>
          <p:nvPr/>
        </p:nvPicPr>
        <p:blipFill>
          <a:blip r:embed="rId7"/>
          <a:stretch>
            <a:fillRect/>
          </a:stretch>
        </p:blipFill>
        <p:spPr>
          <a:xfrm>
            <a:off x="2716213" y="2960688"/>
            <a:ext cx="1071562" cy="1071562"/>
          </a:xfrm>
          <a:prstGeom prst="rect">
            <a:avLst/>
          </a:prstGeom>
          <a:noFill/>
          <a:ln w="9525">
            <a:noFill/>
          </a:ln>
        </p:spPr>
      </p:pic>
      <p:pic>
        <p:nvPicPr>
          <p:cNvPr id="65552" name="Picture 44"/>
          <p:cNvPicPr>
            <a:picLocks noChangeAspect="1"/>
          </p:cNvPicPr>
          <p:nvPr/>
        </p:nvPicPr>
        <p:blipFill>
          <a:blip r:embed="rId8"/>
          <a:srcRect t="16354" b="15096"/>
          <a:stretch>
            <a:fillRect/>
          </a:stretch>
        </p:blipFill>
        <p:spPr>
          <a:xfrm>
            <a:off x="2492375" y="2387600"/>
            <a:ext cx="793750" cy="544513"/>
          </a:xfrm>
          <a:prstGeom prst="rect">
            <a:avLst/>
          </a:prstGeom>
          <a:noFill/>
          <a:ln w="9525">
            <a:noFill/>
          </a:ln>
        </p:spPr>
      </p:pic>
      <p:sp>
        <p:nvSpPr>
          <p:cNvPr id="32" name="TextBox 31"/>
          <p:cNvSpPr txBox="1"/>
          <p:nvPr/>
        </p:nvSpPr>
        <p:spPr>
          <a:xfrm>
            <a:off x="1990725" y="2701925"/>
            <a:ext cx="538163" cy="277813"/>
          </a:xfrm>
          <a:prstGeom prst="rect">
            <a:avLst/>
          </a:prstGeom>
          <a:solidFill>
            <a:schemeClr val="accent4">
              <a:lumMod val="40000"/>
              <a:lumOff val="6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Wisel</a:t>
            </a:r>
            <a:endParaRPr kumimoji="0" lang="en-US" sz="1200" b="1" kern="1200" cap="none" spc="0" normalizeH="0" baseline="0" noProof="0" dirty="0">
              <a:solidFill>
                <a:prstClr val="black"/>
              </a:solidFill>
              <a:latin typeface="Calibri" panose="020F0502020204030204"/>
              <a:ea typeface="+mn-ea"/>
              <a:cs typeface="+mn-cs"/>
            </a:endParaRPr>
          </a:p>
        </p:txBody>
      </p:sp>
      <p:sp>
        <p:nvSpPr>
          <p:cNvPr id="33" name="TextBox 32"/>
          <p:cNvSpPr txBox="1"/>
          <p:nvPr/>
        </p:nvSpPr>
        <p:spPr>
          <a:xfrm>
            <a:off x="1544638" y="4545013"/>
            <a:ext cx="1812925" cy="277813"/>
          </a:xfrm>
          <a:prstGeom prst="rect">
            <a:avLst/>
          </a:prstGeom>
          <a:solidFill>
            <a:schemeClr val="accent2">
              <a:lumMod val="20000"/>
              <a:lumOff val="8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a:solidFill>
                  <a:prstClr val="black"/>
                </a:solidFill>
                <a:latin typeface="Calibri" panose="020F0502020204030204"/>
                <a:ea typeface="+mn-ea"/>
                <a:cs typeface="+mn-cs"/>
              </a:rPr>
              <a:t>Kit </a:t>
            </a:r>
            <a:r>
              <a:rPr kumimoji="0" lang="en-US" sz="1200" b="1" kern="1200" cap="none" spc="0" normalizeH="0" baseline="0" noProof="0" dirty="0" err="1">
                <a:solidFill>
                  <a:prstClr val="black"/>
                </a:solidFill>
                <a:latin typeface="Calibri" panose="020F0502020204030204"/>
                <a:ea typeface="+mn-ea"/>
                <a:cs typeface="+mn-cs"/>
              </a:rPr>
              <a:t>Perubatan</a:t>
            </a:r>
            <a:r>
              <a:rPr kumimoji="0" lang="en-US" sz="1200" b="1" kern="1200" cap="none" spc="0" normalizeH="0" baseline="0" noProof="0" dirty="0">
                <a:solidFill>
                  <a:prstClr val="black"/>
                </a:solidFill>
                <a:latin typeface="Calibri" panose="020F0502020204030204"/>
                <a:ea typeface="+mn-ea"/>
                <a:cs typeface="+mn-cs"/>
              </a:rPr>
              <a:t> </a:t>
            </a:r>
            <a:r>
              <a:rPr kumimoji="0" lang="en-US" sz="1200" b="1" kern="1200" cap="none" spc="0" normalizeH="0" baseline="0" noProof="0" dirty="0" err="1">
                <a:solidFill>
                  <a:prstClr val="black"/>
                </a:solidFill>
                <a:latin typeface="Calibri" panose="020F0502020204030204"/>
                <a:ea typeface="+mn-ea"/>
                <a:cs typeface="+mn-cs"/>
              </a:rPr>
              <a:t>Kecemasan</a:t>
            </a:r>
            <a:endParaRPr kumimoji="0" lang="en-US" sz="1200" b="1" kern="1200" cap="none" spc="0" normalizeH="0" baseline="0" noProof="0" dirty="0">
              <a:solidFill>
                <a:prstClr val="black"/>
              </a:solidFill>
              <a:latin typeface="Calibri" panose="020F0502020204030204"/>
              <a:ea typeface="+mn-ea"/>
              <a:cs typeface="+mn-cs"/>
            </a:endParaRPr>
          </a:p>
        </p:txBody>
      </p:sp>
      <p:pic>
        <p:nvPicPr>
          <p:cNvPr id="65555" name="Picture 48"/>
          <p:cNvPicPr>
            <a:picLocks noChangeAspect="1"/>
          </p:cNvPicPr>
          <p:nvPr/>
        </p:nvPicPr>
        <p:blipFill>
          <a:blip r:embed="rId9" cstate="print"/>
          <a:srcRect l="14017" r="13127"/>
          <a:stretch>
            <a:fillRect/>
          </a:stretch>
        </p:blipFill>
        <p:spPr>
          <a:xfrm rot="-3081677">
            <a:off x="3224213" y="3970338"/>
            <a:ext cx="581025" cy="825500"/>
          </a:xfrm>
          <a:prstGeom prst="rect">
            <a:avLst/>
          </a:prstGeom>
          <a:noFill/>
          <a:ln w="9525">
            <a:noFill/>
          </a:ln>
        </p:spPr>
      </p:pic>
      <p:pic>
        <p:nvPicPr>
          <p:cNvPr id="65556" name="Picture 1"/>
          <p:cNvPicPr>
            <a:picLocks noChangeAspect="1"/>
          </p:cNvPicPr>
          <p:nvPr/>
        </p:nvPicPr>
        <p:blipFill>
          <a:blip r:embed="rId10" cstate="print"/>
          <a:stretch>
            <a:fillRect/>
          </a:stretch>
        </p:blipFill>
        <p:spPr>
          <a:xfrm>
            <a:off x="4292600" y="5048250"/>
            <a:ext cx="1233488" cy="1233488"/>
          </a:xfrm>
          <a:prstGeom prst="rect">
            <a:avLst/>
          </a:prstGeom>
          <a:noFill/>
          <a:ln w="9525">
            <a:noFill/>
          </a:ln>
        </p:spPr>
      </p:pic>
      <p:sp>
        <p:nvSpPr>
          <p:cNvPr id="36" name="TextBox 35"/>
          <p:cNvSpPr txBox="1"/>
          <p:nvPr/>
        </p:nvSpPr>
        <p:spPr>
          <a:xfrm>
            <a:off x="4308475" y="6164263"/>
            <a:ext cx="1144588" cy="277813"/>
          </a:xfrm>
          <a:prstGeom prst="rect">
            <a:avLst/>
          </a:prstGeom>
          <a:solidFill>
            <a:schemeClr val="accent2">
              <a:lumMod val="20000"/>
              <a:lumOff val="8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a:solidFill>
                  <a:prstClr val="black"/>
                </a:solidFill>
                <a:latin typeface="Calibri" panose="020F0502020204030204"/>
                <a:ea typeface="+mn-ea"/>
                <a:cs typeface="+mn-cs"/>
              </a:rPr>
              <a:t>Kit </a:t>
            </a:r>
            <a:r>
              <a:rPr kumimoji="0" lang="en-US" sz="1200" b="1" kern="1200" cap="none" spc="0" normalizeH="0" baseline="0" noProof="0" dirty="0" err="1">
                <a:solidFill>
                  <a:prstClr val="black"/>
                </a:solidFill>
                <a:latin typeface="Calibri" panose="020F0502020204030204"/>
                <a:ea typeface="+mn-ea"/>
                <a:cs typeface="+mn-cs"/>
              </a:rPr>
              <a:t>Kebersihan</a:t>
            </a:r>
            <a:r>
              <a:rPr kumimoji="0" lang="en-US" sz="1200" b="1" kern="1200" cap="none" spc="0" normalizeH="0" baseline="0" noProof="0" dirty="0">
                <a:solidFill>
                  <a:prstClr val="black"/>
                </a:solidFill>
                <a:latin typeface="Calibri" panose="020F0502020204030204"/>
                <a:ea typeface="+mn-ea"/>
                <a:cs typeface="+mn-cs"/>
              </a:rPr>
              <a:t> </a:t>
            </a:r>
          </a:p>
        </p:txBody>
      </p:sp>
      <p:pic>
        <p:nvPicPr>
          <p:cNvPr id="65558" name="Picture 9"/>
          <p:cNvPicPr>
            <a:picLocks noChangeAspect="1"/>
          </p:cNvPicPr>
          <p:nvPr/>
        </p:nvPicPr>
        <p:blipFill>
          <a:blip r:embed="rId11"/>
          <a:srcRect b="11443"/>
          <a:stretch>
            <a:fillRect/>
          </a:stretch>
        </p:blipFill>
        <p:spPr>
          <a:xfrm>
            <a:off x="7624763" y="3303588"/>
            <a:ext cx="1195387" cy="774700"/>
          </a:xfrm>
          <a:prstGeom prst="rect">
            <a:avLst/>
          </a:prstGeom>
          <a:noFill/>
          <a:ln w="9525">
            <a:noFill/>
          </a:ln>
        </p:spPr>
      </p:pic>
      <p:sp>
        <p:nvSpPr>
          <p:cNvPr id="38" name="TextBox 37"/>
          <p:cNvSpPr txBox="1"/>
          <p:nvPr/>
        </p:nvSpPr>
        <p:spPr>
          <a:xfrm>
            <a:off x="8840788" y="3735388"/>
            <a:ext cx="936625" cy="276225"/>
          </a:xfrm>
          <a:prstGeom prst="rect">
            <a:avLst/>
          </a:prstGeom>
          <a:solidFill>
            <a:schemeClr val="accent6">
              <a:lumMod val="60000"/>
              <a:lumOff val="4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a:solidFill>
                  <a:prstClr val="black"/>
                </a:solidFill>
                <a:latin typeface="Calibri" panose="020F0502020204030204"/>
                <a:ea typeface="+mn-ea"/>
                <a:cs typeface="+mn-cs"/>
              </a:rPr>
              <a:t>Wang </a:t>
            </a:r>
            <a:r>
              <a:rPr kumimoji="0" lang="en-US" sz="1200" b="1" kern="1200" cap="none" spc="0" normalizeH="0" baseline="0" noProof="0" dirty="0" err="1">
                <a:solidFill>
                  <a:prstClr val="black"/>
                </a:solidFill>
                <a:latin typeface="Calibri" panose="020F0502020204030204"/>
                <a:ea typeface="+mn-ea"/>
                <a:cs typeface="+mn-cs"/>
              </a:rPr>
              <a:t>Tunai</a:t>
            </a:r>
            <a:endParaRPr kumimoji="0" lang="en-US" sz="1200" b="1" kern="1200" cap="none" spc="0" normalizeH="0" baseline="0" noProof="0" dirty="0">
              <a:solidFill>
                <a:prstClr val="black"/>
              </a:solidFill>
              <a:latin typeface="Calibri" panose="020F0502020204030204"/>
              <a:ea typeface="+mn-ea"/>
              <a:cs typeface="+mn-cs"/>
            </a:endParaRPr>
          </a:p>
        </p:txBody>
      </p:sp>
      <p:pic>
        <p:nvPicPr>
          <p:cNvPr id="65560" name="Picture 11"/>
          <p:cNvPicPr>
            <a:picLocks noChangeAspect="1"/>
          </p:cNvPicPr>
          <p:nvPr/>
        </p:nvPicPr>
        <p:blipFill>
          <a:blip r:embed="rId12"/>
          <a:stretch>
            <a:fillRect/>
          </a:stretch>
        </p:blipFill>
        <p:spPr>
          <a:xfrm>
            <a:off x="7959725" y="2360613"/>
            <a:ext cx="854075" cy="690562"/>
          </a:xfrm>
          <a:prstGeom prst="rect">
            <a:avLst/>
          </a:prstGeom>
          <a:noFill/>
          <a:ln w="9525">
            <a:noFill/>
          </a:ln>
        </p:spPr>
      </p:pic>
      <p:sp>
        <p:nvSpPr>
          <p:cNvPr id="40" name="TextBox 39"/>
          <p:cNvSpPr txBox="1"/>
          <p:nvPr/>
        </p:nvSpPr>
        <p:spPr>
          <a:xfrm>
            <a:off x="8813800" y="2620963"/>
            <a:ext cx="1328738" cy="277813"/>
          </a:xfrm>
          <a:prstGeom prst="rect">
            <a:avLst/>
          </a:prstGeom>
          <a:solidFill>
            <a:schemeClr val="accent4">
              <a:lumMod val="40000"/>
              <a:lumOff val="6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Dokumen</a:t>
            </a:r>
            <a:r>
              <a:rPr kumimoji="0" lang="en-US" sz="1200" b="1" kern="1200" cap="none" spc="0" normalizeH="0" baseline="0" noProof="0" dirty="0">
                <a:solidFill>
                  <a:prstClr val="black"/>
                </a:solidFill>
                <a:latin typeface="Calibri" panose="020F0502020204030204"/>
                <a:ea typeface="+mn-ea"/>
                <a:cs typeface="+mn-cs"/>
              </a:rPr>
              <a:t> </a:t>
            </a:r>
            <a:r>
              <a:rPr kumimoji="0" lang="en-US" sz="1200" b="1" kern="1200" cap="none" spc="0" normalizeH="0" baseline="0" noProof="0" dirty="0" err="1">
                <a:solidFill>
                  <a:prstClr val="black"/>
                </a:solidFill>
                <a:latin typeface="Calibri" panose="020F0502020204030204"/>
                <a:ea typeface="+mn-ea"/>
                <a:cs typeface="+mn-cs"/>
              </a:rPr>
              <a:t>Penting</a:t>
            </a:r>
            <a:endParaRPr kumimoji="0" lang="en-US" sz="1200" b="1" kern="1200" cap="none" spc="0" normalizeH="0" baseline="0" noProof="0" dirty="0">
              <a:solidFill>
                <a:prstClr val="black"/>
              </a:solidFill>
              <a:latin typeface="Calibri" panose="020F0502020204030204"/>
              <a:ea typeface="+mn-ea"/>
              <a:cs typeface="+mn-cs"/>
            </a:endParaRPr>
          </a:p>
        </p:txBody>
      </p:sp>
      <p:pic>
        <p:nvPicPr>
          <p:cNvPr id="65562" name="Picture 13"/>
          <p:cNvPicPr>
            <a:picLocks noChangeAspect="1"/>
          </p:cNvPicPr>
          <p:nvPr/>
        </p:nvPicPr>
        <p:blipFill>
          <a:blip r:embed="rId13"/>
          <a:stretch>
            <a:fillRect/>
          </a:stretch>
        </p:blipFill>
        <p:spPr>
          <a:xfrm>
            <a:off x="8037513" y="4951413"/>
            <a:ext cx="1147762" cy="712787"/>
          </a:xfrm>
          <a:prstGeom prst="rect">
            <a:avLst/>
          </a:prstGeom>
          <a:noFill/>
          <a:ln w="9525">
            <a:noFill/>
          </a:ln>
        </p:spPr>
      </p:pic>
      <p:sp>
        <p:nvSpPr>
          <p:cNvPr id="42" name="TextBox 41"/>
          <p:cNvSpPr txBox="1"/>
          <p:nvPr/>
        </p:nvSpPr>
        <p:spPr>
          <a:xfrm>
            <a:off x="8459788" y="5664200"/>
            <a:ext cx="904875" cy="277813"/>
          </a:xfrm>
          <a:prstGeom prst="rect">
            <a:avLst/>
          </a:prstGeom>
          <a:solidFill>
            <a:schemeClr val="accent6">
              <a:lumMod val="60000"/>
              <a:lumOff val="4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a:solidFill>
                  <a:prstClr val="black"/>
                </a:solidFill>
                <a:latin typeface="Calibri" panose="020F0502020204030204"/>
                <a:ea typeface="+mn-ea"/>
                <a:cs typeface="+mn-cs"/>
              </a:rPr>
              <a:t>Air Mineral</a:t>
            </a:r>
          </a:p>
        </p:txBody>
      </p:sp>
      <p:sp>
        <p:nvSpPr>
          <p:cNvPr id="43" name="TextBox 42"/>
          <p:cNvSpPr txBox="1"/>
          <p:nvPr/>
        </p:nvSpPr>
        <p:spPr>
          <a:xfrm>
            <a:off x="1751013" y="3549650"/>
            <a:ext cx="1014413" cy="276225"/>
          </a:xfrm>
          <a:prstGeom prst="rect">
            <a:avLst/>
          </a:prstGeom>
          <a:solidFill>
            <a:schemeClr val="accent6">
              <a:lumMod val="60000"/>
              <a:lumOff val="4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Lampu</a:t>
            </a:r>
            <a:r>
              <a:rPr kumimoji="0" lang="en-US" sz="1200" b="1" kern="1200" cap="none" spc="0" normalizeH="0" baseline="0" noProof="0" dirty="0">
                <a:solidFill>
                  <a:prstClr val="black"/>
                </a:solidFill>
                <a:latin typeface="Calibri" panose="020F0502020204030204"/>
                <a:ea typeface="+mn-ea"/>
                <a:cs typeface="+mn-cs"/>
              </a:rPr>
              <a:t> </a:t>
            </a:r>
            <a:r>
              <a:rPr kumimoji="0" lang="en-US" sz="1200" b="1" kern="1200" cap="none" spc="0" normalizeH="0" baseline="0" noProof="0" dirty="0" err="1">
                <a:solidFill>
                  <a:prstClr val="black"/>
                </a:solidFill>
                <a:latin typeface="Calibri" panose="020F0502020204030204"/>
                <a:ea typeface="+mn-ea"/>
                <a:cs typeface="+mn-cs"/>
              </a:rPr>
              <a:t>Suluh</a:t>
            </a:r>
            <a:endParaRPr kumimoji="0" lang="en-US" sz="1200" b="1" kern="1200" cap="none" spc="0" normalizeH="0" baseline="0" noProof="0" dirty="0">
              <a:solidFill>
                <a:prstClr val="black"/>
              </a:solidFill>
              <a:latin typeface="Calibri" panose="020F0502020204030204"/>
              <a:ea typeface="+mn-ea"/>
              <a:cs typeface="+mn-cs"/>
            </a:endParaRPr>
          </a:p>
        </p:txBody>
      </p:sp>
      <p:pic>
        <p:nvPicPr>
          <p:cNvPr id="65565" name="Picture 18"/>
          <p:cNvPicPr>
            <a:picLocks noChangeAspect="1"/>
          </p:cNvPicPr>
          <p:nvPr/>
        </p:nvPicPr>
        <p:blipFill>
          <a:blip r:embed="rId14"/>
          <a:stretch>
            <a:fillRect/>
          </a:stretch>
        </p:blipFill>
        <p:spPr>
          <a:xfrm>
            <a:off x="5786438" y="5092700"/>
            <a:ext cx="830262" cy="828675"/>
          </a:xfrm>
          <a:prstGeom prst="rect">
            <a:avLst/>
          </a:prstGeom>
          <a:noFill/>
          <a:ln w="9525">
            <a:noFill/>
          </a:ln>
        </p:spPr>
      </p:pic>
      <p:sp>
        <p:nvSpPr>
          <p:cNvPr id="45" name="TextBox 44"/>
          <p:cNvSpPr txBox="1"/>
          <p:nvPr/>
        </p:nvSpPr>
        <p:spPr>
          <a:xfrm>
            <a:off x="2025650" y="5664200"/>
            <a:ext cx="908050" cy="276225"/>
          </a:xfrm>
          <a:prstGeom prst="rect">
            <a:avLst/>
          </a:prstGeom>
          <a:solidFill>
            <a:schemeClr val="accent4">
              <a:lumMod val="40000"/>
              <a:lumOff val="6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Powerbank</a:t>
            </a:r>
            <a:endParaRPr kumimoji="0" lang="en-US" sz="1200" b="1" kern="1200" cap="none" spc="0" normalizeH="0" baseline="0" noProof="0" dirty="0">
              <a:solidFill>
                <a:prstClr val="black"/>
              </a:solidFill>
              <a:latin typeface="Calibri" panose="020F0502020204030204"/>
              <a:ea typeface="+mn-ea"/>
              <a:cs typeface="+mn-cs"/>
            </a:endParaRPr>
          </a:p>
        </p:txBody>
      </p:sp>
      <p:pic>
        <p:nvPicPr>
          <p:cNvPr id="65567" name="Picture 19"/>
          <p:cNvPicPr>
            <a:picLocks noChangeAspect="1"/>
          </p:cNvPicPr>
          <p:nvPr/>
        </p:nvPicPr>
        <p:blipFill>
          <a:blip r:embed="rId15"/>
          <a:stretch>
            <a:fillRect/>
          </a:stretch>
        </p:blipFill>
        <p:spPr>
          <a:xfrm>
            <a:off x="8104188" y="4173538"/>
            <a:ext cx="1011237" cy="757237"/>
          </a:xfrm>
          <a:prstGeom prst="rect">
            <a:avLst/>
          </a:prstGeom>
          <a:noFill/>
          <a:ln w="9525">
            <a:noFill/>
          </a:ln>
        </p:spPr>
      </p:pic>
      <p:sp>
        <p:nvSpPr>
          <p:cNvPr id="47" name="TextBox 46"/>
          <p:cNvSpPr txBox="1"/>
          <p:nvPr/>
        </p:nvSpPr>
        <p:spPr>
          <a:xfrm>
            <a:off x="9123363" y="4408488"/>
            <a:ext cx="1122363" cy="646113"/>
          </a:xfrm>
          <a:prstGeom prst="rect">
            <a:avLst/>
          </a:prstGeom>
          <a:solidFill>
            <a:schemeClr val="accent2">
              <a:lumMod val="20000"/>
              <a:lumOff val="80000"/>
            </a:schemeClr>
          </a:solidFill>
        </p:spPr>
        <p:txBody>
          <a:bodyPr>
            <a:spAutoFit/>
          </a:bodyPr>
          <a:lstStyle/>
          <a:p>
            <a:pPr marR="0" algn="ctr"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Makanan</a:t>
            </a:r>
            <a:r>
              <a:rPr kumimoji="0" lang="en-US" sz="1200" b="1" kern="1200" cap="none" spc="0" normalizeH="0" baseline="0" noProof="0" dirty="0">
                <a:solidFill>
                  <a:prstClr val="black"/>
                </a:solidFill>
                <a:latin typeface="Calibri" panose="020F0502020204030204"/>
                <a:ea typeface="+mn-ea"/>
                <a:cs typeface="+mn-cs"/>
              </a:rPr>
              <a:t> Tin / </a:t>
            </a:r>
          </a:p>
          <a:p>
            <a:pPr marR="0" algn="ctr"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Sedia</a:t>
            </a:r>
            <a:r>
              <a:rPr kumimoji="0" lang="en-US" sz="1200" b="1" kern="1200" cap="none" spc="0" normalizeH="0" baseline="0" noProof="0" dirty="0">
                <a:solidFill>
                  <a:prstClr val="black"/>
                </a:solidFill>
                <a:latin typeface="Calibri" panose="020F0502020204030204"/>
                <a:ea typeface="+mn-ea"/>
                <a:cs typeface="+mn-cs"/>
              </a:rPr>
              <a:t> </a:t>
            </a:r>
            <a:r>
              <a:rPr kumimoji="0" lang="en-US" sz="1200" b="1" kern="1200" cap="none" spc="0" normalizeH="0" baseline="0" noProof="0" dirty="0" err="1">
                <a:solidFill>
                  <a:prstClr val="black"/>
                </a:solidFill>
                <a:latin typeface="Calibri" panose="020F0502020204030204"/>
                <a:ea typeface="+mn-ea"/>
                <a:cs typeface="+mn-cs"/>
              </a:rPr>
              <a:t>Untuk</a:t>
            </a:r>
            <a:r>
              <a:rPr kumimoji="0" lang="en-US" sz="1200" b="1" kern="1200" cap="none" spc="0" normalizeH="0" baseline="0" noProof="0" dirty="0">
                <a:solidFill>
                  <a:prstClr val="black"/>
                </a:solidFill>
                <a:latin typeface="Calibri" panose="020F0502020204030204"/>
                <a:ea typeface="+mn-ea"/>
                <a:cs typeface="+mn-cs"/>
              </a:rPr>
              <a:t> </a:t>
            </a:r>
            <a:r>
              <a:rPr kumimoji="0" lang="en-US" sz="1200" b="1" kern="1200" cap="none" spc="0" normalizeH="0" baseline="0" noProof="0" dirty="0" err="1">
                <a:solidFill>
                  <a:prstClr val="black"/>
                </a:solidFill>
                <a:latin typeface="Calibri" panose="020F0502020204030204"/>
                <a:ea typeface="+mn-ea"/>
                <a:cs typeface="+mn-cs"/>
              </a:rPr>
              <a:t>Dimakan</a:t>
            </a:r>
            <a:endParaRPr kumimoji="0" lang="en-US" sz="1200" b="1" kern="1200" cap="none" spc="0" normalizeH="0" baseline="0" noProof="0" dirty="0">
              <a:solidFill>
                <a:prstClr val="black"/>
              </a:solidFill>
              <a:latin typeface="Calibri" panose="020F0502020204030204"/>
              <a:ea typeface="+mn-ea"/>
              <a:cs typeface="+mn-cs"/>
            </a:endParaRPr>
          </a:p>
        </p:txBody>
      </p:sp>
      <p:cxnSp>
        <p:nvCxnSpPr>
          <p:cNvPr id="49" name="Straight Arrow Connector 48"/>
          <p:cNvCxnSpPr/>
          <p:nvPr/>
        </p:nvCxnSpPr>
        <p:spPr>
          <a:xfrm>
            <a:off x="5962650" y="4892675"/>
            <a:ext cx="114300" cy="4286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803900" y="5745163"/>
            <a:ext cx="860425" cy="276225"/>
          </a:xfrm>
          <a:prstGeom prst="rect">
            <a:avLst/>
          </a:prstGeom>
          <a:solidFill>
            <a:schemeClr val="accent4">
              <a:lumMod val="40000"/>
              <a:lumOff val="6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Tisu</a:t>
            </a:r>
            <a:r>
              <a:rPr kumimoji="0" lang="en-US" sz="1200" b="1" kern="1200" cap="none" spc="0" normalizeH="0" baseline="0" noProof="0" dirty="0">
                <a:solidFill>
                  <a:prstClr val="black"/>
                </a:solidFill>
                <a:latin typeface="Calibri" panose="020F0502020204030204"/>
                <a:ea typeface="+mn-ea"/>
                <a:cs typeface="+mn-cs"/>
              </a:rPr>
              <a:t> </a:t>
            </a:r>
            <a:r>
              <a:rPr kumimoji="0" lang="en-US" sz="1200" b="1" kern="1200" cap="none" spc="0" normalizeH="0" baseline="0" noProof="0" dirty="0" err="1">
                <a:solidFill>
                  <a:prstClr val="black"/>
                </a:solidFill>
                <a:latin typeface="Calibri" panose="020F0502020204030204"/>
                <a:ea typeface="+mn-ea"/>
                <a:cs typeface="+mn-cs"/>
              </a:rPr>
              <a:t>Basah</a:t>
            </a:r>
            <a:endParaRPr kumimoji="0" lang="en-US" sz="1200" b="1" kern="1200" cap="none" spc="0" normalizeH="0" baseline="0" noProof="0" dirty="0">
              <a:solidFill>
                <a:prstClr val="black"/>
              </a:solidFill>
              <a:latin typeface="Calibri" panose="020F0502020204030204"/>
              <a:ea typeface="+mn-ea"/>
              <a:cs typeface="+mn-cs"/>
            </a:endParaRPr>
          </a:p>
        </p:txBody>
      </p:sp>
      <p:pic>
        <p:nvPicPr>
          <p:cNvPr id="65571" name="Picture 41"/>
          <p:cNvPicPr>
            <a:picLocks noChangeAspect="1"/>
          </p:cNvPicPr>
          <p:nvPr/>
        </p:nvPicPr>
        <p:blipFill>
          <a:blip r:embed="rId16"/>
          <a:stretch>
            <a:fillRect/>
          </a:stretch>
        </p:blipFill>
        <p:spPr>
          <a:xfrm>
            <a:off x="6865938" y="5168900"/>
            <a:ext cx="850900" cy="739775"/>
          </a:xfrm>
          <a:prstGeom prst="rect">
            <a:avLst/>
          </a:prstGeom>
          <a:noFill/>
          <a:ln w="9525">
            <a:noFill/>
          </a:ln>
        </p:spPr>
      </p:pic>
      <p:cxnSp>
        <p:nvCxnSpPr>
          <p:cNvPr id="52" name="Straight Arrow Connector 51"/>
          <p:cNvCxnSpPr/>
          <p:nvPr/>
        </p:nvCxnSpPr>
        <p:spPr>
          <a:xfrm>
            <a:off x="6413500" y="4775200"/>
            <a:ext cx="538163" cy="49688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196138" y="5702300"/>
            <a:ext cx="525463" cy="276225"/>
          </a:xfrm>
          <a:prstGeom prst="rect">
            <a:avLst/>
          </a:prstGeom>
          <a:solidFill>
            <a:schemeClr val="accent4">
              <a:lumMod val="40000"/>
              <a:lumOff val="60000"/>
            </a:schemeClr>
          </a:solidFill>
        </p:spPr>
        <p:txBody>
          <a:bodyPr wrap="none">
            <a:spAutoFit/>
          </a:bodyPr>
          <a:lstStyle/>
          <a:p>
            <a:pPr marR="0" defTabSz="457200" eaLnBrk="1" fontAlgn="auto" hangingPunct="1">
              <a:spcBef>
                <a:spcPts val="0"/>
              </a:spcBef>
              <a:spcAft>
                <a:spcPts val="0"/>
              </a:spcAft>
              <a:buClrTx/>
              <a:buSzTx/>
              <a:buFontTx/>
              <a:buNone/>
              <a:defRPr/>
            </a:pPr>
            <a:r>
              <a:rPr kumimoji="0" lang="en-US" sz="1200" b="1" kern="1200" cap="none" spc="0" normalizeH="0" baseline="0" noProof="0" dirty="0" err="1">
                <a:solidFill>
                  <a:prstClr val="black"/>
                </a:solidFill>
                <a:latin typeface="Calibri" panose="020F0502020204030204"/>
                <a:ea typeface="+mn-ea"/>
                <a:cs typeface="+mn-cs"/>
              </a:rPr>
              <a:t>Tuala</a:t>
            </a:r>
            <a:endParaRPr kumimoji="0" lang="en-US" sz="1200" b="1" kern="1200" cap="none" spc="0" normalizeH="0" baseline="0" noProof="0" dirty="0">
              <a:solidFill>
                <a:prstClr val="black"/>
              </a:solidFill>
              <a:latin typeface="Calibri" panose="020F0502020204030204"/>
              <a:ea typeface="+mn-ea"/>
              <a:cs typeface="+mn-cs"/>
            </a:endParaRPr>
          </a:p>
        </p:txBody>
      </p:sp>
      <p:sp>
        <p:nvSpPr>
          <p:cNvPr id="54" name="TextBox 17"/>
          <p:cNvSpPr txBox="1">
            <a:spLocks noChangeArrowheads="1"/>
          </p:cNvSpPr>
          <p:nvPr/>
        </p:nvSpPr>
        <p:spPr bwMode="auto">
          <a:xfrm>
            <a:off x="7610475" y="6070600"/>
            <a:ext cx="30781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en-US" sz="10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Info lanjut sila ke </a:t>
            </a:r>
            <a:r>
              <a:rPr kumimoji="0" lang="en-US" altLang="en-US" sz="1050" b="0" i="0" u="none" strike="noStrike" kern="1200" cap="none" spc="0" normalizeH="0" baseline="0" noProof="0">
                <a:ln>
                  <a:noFill/>
                </a:ln>
                <a:solidFill>
                  <a:prstClr val="black"/>
                </a:solidFill>
                <a:effectLst/>
                <a:uLnTx/>
                <a:uFillTx/>
                <a:latin typeface="Calibri" panose="020F0502020204030204" pitchFamily="34" charset="0"/>
                <a:ea typeface="+mn-ea"/>
                <a:cs typeface="+mn-cs"/>
                <a:sym typeface="Wingdings" panose="05000000000000000000" pitchFamily="2" charset="2"/>
              </a:rPr>
              <a:t></a:t>
            </a:r>
            <a:r>
              <a:rPr kumimoji="0" lang="en-US" altLang="en-US" sz="10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http://www.civildefence.gov.my</a:t>
            </a:r>
          </a:p>
        </p:txBody>
      </p:sp>
      <p:sp>
        <p:nvSpPr>
          <p:cNvPr id="55" name="Rectangle 3"/>
          <p:cNvSpPr>
            <a:spLocks noChangeArrowheads="1"/>
          </p:cNvSpPr>
          <p:nvPr/>
        </p:nvSpPr>
        <p:spPr bwMode="auto">
          <a:xfrm rot="21404716">
            <a:off x="3362325" y="1779588"/>
            <a:ext cx="466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mn-lt"/>
                <a:ea typeface="+mn-ea"/>
                <a:cs typeface="+mn-cs"/>
              </a:rPr>
              <a:t>READY   </a:t>
            </a:r>
            <a:r>
              <a:rPr kumimoji="0" lang="en-US" sz="28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mn-lt"/>
                <a:ea typeface="+mn-ea"/>
                <a:cs typeface="+mn-cs"/>
              </a:rPr>
              <a:t>GO </a:t>
            </a:r>
            <a:r>
              <a:rPr kumimoji="0" lang="en-US" sz="2800" b="1" i="1" u="none" strike="noStrike" kern="1200" cap="none" spc="0" normalizeH="0" baseline="0" noProof="0" dirty="0">
                <a:ln>
                  <a:noFill/>
                </a:ln>
                <a:solidFill>
                  <a:srgbClr val="0432FF"/>
                </a:solidFill>
                <a:effectLst>
                  <a:outerShdw blurRad="38100" dist="38100" dir="2700000" algn="tl">
                    <a:srgbClr val="C0C0C0"/>
                  </a:outerShdw>
                </a:effectLst>
                <a:uLnTx/>
                <a:uFillTx/>
                <a:latin typeface="+mn-lt"/>
                <a:ea typeface="+mn-ea"/>
                <a:cs typeface="+mn-cs"/>
              </a:rPr>
              <a:t>Bag</a:t>
            </a:r>
            <a:endParaRPr kumimoji="0" lang="en-US" sz="1800" b="0" i="0" u="none" strike="noStrike" kern="1200" cap="none" spc="0" normalizeH="0" baseline="0" noProof="0" dirty="0">
              <a:ln>
                <a:noFill/>
              </a:ln>
              <a:solidFill>
                <a:srgbClr val="0432FF"/>
              </a:solidFill>
              <a:effectLst/>
              <a:uLnTx/>
              <a:uFillTx/>
              <a:latin typeface="+mn-lt"/>
              <a:ea typeface="+mn-ea"/>
              <a:cs typeface="+mn-cs"/>
            </a:endParaRPr>
          </a:p>
        </p:txBody>
      </p:sp>
      <p:sp>
        <p:nvSpPr>
          <p:cNvPr id="56" name="Rectangle 55"/>
          <p:cNvSpPr/>
          <p:nvPr/>
        </p:nvSpPr>
        <p:spPr bwMode="auto">
          <a:xfrm>
            <a:off x="5381625" y="1674813"/>
            <a:ext cx="430213" cy="76993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C000"/>
                </a:solidFill>
                <a:effectLst>
                  <a:outerShdw blurRad="38100" dist="38100" dir="2700000" algn="tl">
                    <a:srgbClr val="C0C0C0"/>
                  </a:outerShdw>
                </a:effectLst>
                <a:uLnTx/>
                <a:uFillTx/>
                <a:latin typeface="Brush Script MT" panose="03060802040406070304" pitchFamily="66" charset="0"/>
                <a:ea typeface="+mn-ea"/>
                <a:cs typeface="+mn-cs"/>
              </a:rPr>
              <a:t>2</a:t>
            </a:r>
          </a:p>
        </p:txBody>
      </p:sp>
      <p:sp>
        <p:nvSpPr>
          <p:cNvPr id="51" name="Rectangle 50"/>
          <p:cNvSpPr/>
          <p:nvPr/>
        </p:nvSpPr>
        <p:spPr>
          <a:xfrm>
            <a:off x="1524000" y="1223963"/>
            <a:ext cx="9144000" cy="368300"/>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CBDRM ZON WILAYAH TENGAH</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1720850"/>
            <a:ext cx="8229600" cy="4648200"/>
          </a:xfrm>
          <a:prstGeom prst="rect">
            <a:avLst/>
          </a:prstGeom>
        </p:spPr>
        <p:txBody>
          <a:bodyPr>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ms-MY"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Membuat penilaian pelaksanaan </a:t>
            </a:r>
            <a:r>
              <a:rPr kumimoji="0" lang="ms-MY" sz="2400" b="0" i="1" u="none" strike="noStrike" kern="1200" cap="none" spc="0" normalizeH="0" baseline="0" noProof="0" dirty="0">
                <a:ln>
                  <a:noFill/>
                </a:ln>
                <a:solidFill>
                  <a:schemeClr val="tx1"/>
                </a:solidFill>
                <a:effectLst/>
                <a:uLnTx/>
                <a:uFillTx/>
                <a:latin typeface="+mn-lt"/>
                <a:ea typeface="Calibri" panose="020F0502020204030204" pitchFamily="34" charset="0"/>
                <a:cs typeface="+mn-cs"/>
              </a:rPr>
              <a:t>Aktiviti Jenguk Kampung </a:t>
            </a:r>
            <a:r>
              <a:rPr kumimoji="0" lang="ms-MY"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kepada kumpulan sasar:</a:t>
            </a:r>
            <a:endParaRPr kumimoji="0" lang="en-US"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endParaRPr>
          </a:p>
          <a:p>
            <a:pPr marL="806450" marR="0" lvl="0" indent="-443230" algn="just" defTabSz="457200" rtl="0" eaLnBrk="1" fontAlgn="auto" latinLnBrk="0" hangingPunct="1">
              <a:lnSpc>
                <a:spcPct val="100000"/>
              </a:lnSpc>
              <a:spcBef>
                <a:spcPts val="0"/>
              </a:spcBef>
              <a:spcAft>
                <a:spcPts val="0"/>
              </a:spcAft>
              <a:buClrTx/>
              <a:buSzTx/>
              <a:buFont typeface="+mj-lt"/>
              <a:buAutoNum type="romanLcParenR"/>
              <a:defRPr/>
            </a:pPr>
            <a:r>
              <a:rPr kumimoji="0" lang="ms-MY"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Adakah ianya mencapai objektif? </a:t>
            </a:r>
            <a:endParaRPr kumimoji="0" lang="en-US" sz="20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endParaRPr>
          </a:p>
          <a:p>
            <a:pPr marL="806450" marR="0" lvl="0" indent="-443230" algn="just" defTabSz="457200" rtl="0" eaLnBrk="1" fontAlgn="auto" latinLnBrk="0" hangingPunct="1">
              <a:lnSpc>
                <a:spcPct val="100000"/>
              </a:lnSpc>
              <a:spcBef>
                <a:spcPts val="0"/>
              </a:spcBef>
              <a:spcAft>
                <a:spcPts val="0"/>
              </a:spcAft>
              <a:buClrTx/>
              <a:buSzTx/>
              <a:buFont typeface="+mj-lt"/>
              <a:buAutoNum type="romanLcParenR"/>
              <a:defRPr/>
            </a:pPr>
            <a:r>
              <a:rPr kumimoji="0" lang="ms-MY"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Kumpulan sasar yang sesuai? </a:t>
            </a:r>
            <a:endParaRPr kumimoji="0" lang="en-US" sz="20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endParaRPr>
          </a:p>
          <a:p>
            <a:pPr marL="806450" marR="0" lvl="0" indent="-443230" algn="just" defTabSz="457200" rtl="0" eaLnBrk="1" fontAlgn="auto" latinLnBrk="0" hangingPunct="1">
              <a:lnSpc>
                <a:spcPct val="100000"/>
              </a:lnSpc>
              <a:spcBef>
                <a:spcPts val="0"/>
              </a:spcBef>
              <a:spcAft>
                <a:spcPts val="0"/>
              </a:spcAft>
              <a:buClrTx/>
              <a:buSzTx/>
              <a:buFont typeface="+mj-lt"/>
              <a:buAutoNum type="romanLcParenR"/>
              <a:defRPr/>
            </a:pPr>
            <a:r>
              <a:rPr kumimoji="0" lang="ms-MY"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Bahan dan informasi yang disampaikan mencukupi? </a:t>
            </a:r>
            <a:endParaRPr kumimoji="0" lang="en-US" sz="20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endParaRPr>
          </a:p>
          <a:p>
            <a:pPr marL="806450" marR="0" lvl="0" indent="-443230" algn="just" defTabSz="457200" rtl="0" eaLnBrk="1" fontAlgn="auto" latinLnBrk="0" hangingPunct="1">
              <a:lnSpc>
                <a:spcPct val="100000"/>
              </a:lnSpc>
              <a:spcBef>
                <a:spcPts val="0"/>
              </a:spcBef>
              <a:spcAft>
                <a:spcPts val="0"/>
              </a:spcAft>
              <a:buClrTx/>
              <a:buSzTx/>
              <a:buFont typeface="+mj-lt"/>
              <a:buAutoNum type="romanLcParenR"/>
              <a:defRPr/>
            </a:pPr>
            <a:r>
              <a:rPr kumimoji="0" lang="ms-MY"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Adakah pemudahcara bersesuaian?</a:t>
            </a:r>
          </a:p>
          <a:p>
            <a:pPr marL="342900" marR="0" lvl="0" indent="-342900" algn="just" defTabSz="457200" rtl="0" eaLnBrk="1" fontAlgn="auto" latinLnBrk="0" hangingPunct="1">
              <a:lnSpc>
                <a:spcPct val="100000"/>
              </a:lnSpc>
              <a:spcBef>
                <a:spcPts val="0"/>
              </a:spcBef>
              <a:spcAft>
                <a:spcPts val="0"/>
              </a:spcAft>
              <a:buClrTx/>
              <a:buSzTx/>
              <a:buFont typeface="+mj-lt"/>
              <a:buAutoNum type="romanLcParenR"/>
              <a:defRPr/>
            </a:pPr>
            <a:endParaRPr kumimoji="0" lang="en-US" sz="24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endParaRPr>
          </a:p>
          <a:p>
            <a:pPr marL="224663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ms-MY"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Membuat </a:t>
            </a:r>
            <a:r>
              <a:rPr kumimoji="0" lang="ms-MY" sz="2400" b="1" i="0" u="none" strike="noStrike" kern="1200" cap="none" spc="0" normalizeH="0" baseline="0" noProof="0" dirty="0">
                <a:ln>
                  <a:noFill/>
                </a:ln>
                <a:solidFill>
                  <a:srgbClr val="0432FF"/>
                </a:solidFill>
                <a:effectLst/>
                <a:uLnTx/>
                <a:uFillTx/>
                <a:latin typeface="+mn-lt"/>
                <a:ea typeface="Calibri" panose="020F0502020204030204" pitchFamily="34" charset="0"/>
                <a:cs typeface="+mn-cs"/>
              </a:rPr>
              <a:t>analisa ringkas </a:t>
            </a:r>
            <a:r>
              <a:rPr kumimoji="0" lang="ms-MY"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untuk perancangan akan datang berdasarkan output yang diterima.</a:t>
            </a:r>
          </a:p>
          <a:p>
            <a:pPr marL="224663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ms-MY"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endParaRPr>
          </a:p>
          <a:p>
            <a:pPr marL="224663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ms-MY" sz="24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Mengadakan </a:t>
            </a:r>
            <a:r>
              <a:rPr kumimoji="0" lang="ms-MY" sz="2400" b="1" i="0" u="none" strike="noStrike" kern="1200" cap="none" spc="0" normalizeH="0" baseline="0" noProof="0" dirty="0">
                <a:ln>
                  <a:noFill/>
                </a:ln>
                <a:solidFill>
                  <a:srgbClr val="0432FF"/>
                </a:solidFill>
                <a:effectLst/>
                <a:uLnTx/>
                <a:uFillTx/>
                <a:latin typeface="+mn-lt"/>
                <a:ea typeface="Calibri" panose="020F0502020204030204" pitchFamily="34" charset="0"/>
                <a:cs typeface="+mn-cs"/>
              </a:rPr>
              <a:t>Pelan Tindakan Bencana Berasaskan Komuniti</a:t>
            </a:r>
            <a:endParaRPr kumimoji="0" lang="en-US" sz="2400" b="1" i="0" u="none" strike="noStrike" kern="1200" cap="none" spc="0" normalizeH="0" baseline="0" noProof="0" dirty="0">
              <a:ln>
                <a:noFill/>
              </a:ln>
              <a:solidFill>
                <a:srgbClr val="0432FF"/>
              </a:solidFill>
              <a:effectLst/>
              <a:uLnTx/>
              <a:uFillTx/>
              <a:latin typeface="+mn-lt"/>
              <a:ea typeface="+mn-ea"/>
              <a:cs typeface="+mn-cs"/>
            </a:endParaRPr>
          </a:p>
        </p:txBody>
      </p:sp>
      <p:pic>
        <p:nvPicPr>
          <p:cNvPr id="5" name="Picture 25"/>
          <p:cNvPicPr>
            <a:picLocks noChangeAspect="1" noChangeArrowheads="1"/>
          </p:cNvPicPr>
          <p:nvPr/>
        </p:nvPicPr>
        <p:blipFill>
          <a:blip r:embed="rId3" cstate="print"/>
          <a:srcRect/>
          <a:stretch>
            <a:fillRect/>
          </a:stretch>
        </p:blipFill>
        <p:spPr bwMode="auto">
          <a:xfrm>
            <a:off x="1905484" y="3916392"/>
            <a:ext cx="2040002" cy="29416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7588" name="Title 1"/>
          <p:cNvSpPr txBox="1"/>
          <p:nvPr/>
        </p:nvSpPr>
        <p:spPr>
          <a:xfrm>
            <a:off x="1981200" y="546100"/>
            <a:ext cx="8229600" cy="822325"/>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PENILAIAN</a:t>
            </a:r>
            <a:endParaRPr lang="en-MY" altLang="en-US" sz="3200" dirty="0">
              <a:solidFill>
                <a:srgbClr val="C00000"/>
              </a:solidFill>
              <a:latin typeface="Calibri Light" panose="020F0302020204030204" pitchFamily="34" charset="0"/>
              <a:ea typeface="MS PGothic" panose="020B0600070205080204" pitchFamily="34" charset="-128"/>
            </a:endParaRPr>
          </a:p>
        </p:txBody>
      </p:sp>
      <p:sp>
        <p:nvSpPr>
          <p:cNvPr id="8" name="Rectangle 7"/>
          <p:cNvSpPr/>
          <p:nvPr/>
        </p:nvSpPr>
        <p:spPr>
          <a:xfrm>
            <a:off x="1524000" y="1223963"/>
            <a:ext cx="9144000" cy="368300"/>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CBDRM ZON WILAYAH TENGAH</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1.jpg" descr="1.jpg"/>
          <p:cNvPicPr>
            <a:picLocks noChangeAspect="1"/>
          </p:cNvPicPr>
          <p:nvPr/>
        </p:nvPicPr>
        <p:blipFill>
          <a:blip r:embed="rId3"/>
          <a:stretch>
            <a:fillRect/>
          </a:stretch>
        </p:blipFill>
        <p:spPr>
          <a:xfrm>
            <a:off x="0" y="0"/>
            <a:ext cx="12192000" cy="6858000"/>
          </a:xfrm>
          <a:prstGeom prst="rect">
            <a:avLst/>
          </a:prstGeom>
          <a:noFill/>
          <a:ln w="12700">
            <a:noFill/>
          </a:ln>
        </p:spPr>
      </p:pic>
      <p:pic>
        <p:nvPicPr>
          <p:cNvPr id="32" name="Picture 31"/>
          <p:cNvPicPr>
            <a:picLocks noChangeAspect="1"/>
          </p:cNvPicPr>
          <p:nvPr/>
        </p:nvPicPr>
        <p:blipFill>
          <a:blip r:embed="rId4" cstate="print"/>
          <a:stretch>
            <a:fillRect/>
          </a:stretch>
        </p:blipFill>
        <p:spPr>
          <a:xfrm>
            <a:off x="1413867" y="4835104"/>
            <a:ext cx="5556870" cy="2080383"/>
          </a:xfrm>
          <a:prstGeom prst="rect">
            <a:avLst/>
          </a:prstGeom>
          <a:ln>
            <a:noFill/>
          </a:ln>
          <a:effectLst>
            <a:softEdge rad="112500"/>
          </a:effectLst>
        </p:spPr>
      </p:pic>
      <p:sp>
        <p:nvSpPr>
          <p:cNvPr id="33" name="Rectangle 32"/>
          <p:cNvSpPr/>
          <p:nvPr/>
        </p:nvSpPr>
        <p:spPr>
          <a:xfrm>
            <a:off x="1844675" y="701675"/>
            <a:ext cx="8534400" cy="5016500"/>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Impak</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bencana</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merupakan</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suatu</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keadaan</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yang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terjadi</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seakan</a:t>
            </a:r>
            <a:r>
              <a:rPr kumimoji="0" lang="en-US" sz="28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insiden</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serangan</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hendap</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dan</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ianya</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berlaku</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secara</a:t>
            </a:r>
            <a:r>
              <a:rPr kumimoji="0" lang="en-US" sz="28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mengejut</a:t>
            </a:r>
            <a:r>
              <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Keadaan</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bencana</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akan</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mengakibatkan</a:t>
            </a:r>
            <a:r>
              <a:rPr kumimoji="0" lang="en-US" sz="28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situasi</a:t>
            </a:r>
            <a:r>
              <a:rPr kumimoji="0" lang="en-US" sz="28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kucar</a:t>
            </a:r>
            <a:r>
              <a:rPr kumimoji="0" lang="en-US" sz="28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kacir</a:t>
            </a:r>
            <a:r>
              <a:rPr kumimoji="0" lang="en-US" sz="28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dengan</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hanya</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dalam</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beberapa</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saat</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sahaja</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selepas</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bencana</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berlaku</a:t>
            </a: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Semua</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orang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berlari</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keluar</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tetapi</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para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penyelamat</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berlari</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masuk</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ke</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kawasan</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bencana</a:t>
            </a:r>
            <a:r>
              <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1509" name="Picture 8" descr="http://pngimg.com/upload/clock_PNG6628.png"/>
          <p:cNvPicPr>
            <a:picLocks noChangeAspect="1"/>
          </p:cNvPicPr>
          <p:nvPr/>
        </p:nvPicPr>
        <p:blipFill>
          <a:blip r:embed="rId5"/>
          <a:stretch>
            <a:fillRect/>
          </a:stretch>
        </p:blipFill>
        <p:spPr>
          <a:xfrm rot="1649469">
            <a:off x="2300288" y="3149600"/>
            <a:ext cx="682625" cy="887413"/>
          </a:xfrm>
          <a:prstGeom prst="rect">
            <a:avLst/>
          </a:prstGeom>
          <a:noFill/>
          <a:ln w="9525">
            <a:noFill/>
          </a:ln>
        </p:spPr>
      </p:pic>
      <p:sp>
        <p:nvSpPr>
          <p:cNvPr id="36" name="Pentagon 35"/>
          <p:cNvSpPr/>
          <p:nvPr/>
        </p:nvSpPr>
        <p:spPr>
          <a:xfrm rot="5400000">
            <a:off x="8938312" y="4058102"/>
            <a:ext cx="811050" cy="1811700"/>
          </a:xfrm>
          <a:prstGeom prst="homePlate">
            <a:avLst/>
          </a:prstGeom>
        </p:spPr>
        <p:style>
          <a:lnRef idx="0">
            <a:schemeClr val="accent5"/>
          </a:lnRef>
          <a:fillRef idx="3">
            <a:schemeClr val="accent5"/>
          </a:fillRef>
          <a:effectRef idx="3">
            <a:schemeClr val="accent5"/>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mn-lt"/>
                <a:ea typeface="+mn-ea"/>
                <a:cs typeface="+mn-cs"/>
              </a:rPr>
              <a:t>panik</a:t>
            </a:r>
            <a:endParaRPr kumimoji="0" lang="en-MY"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p:txBody>
      </p:sp>
      <p:sp>
        <p:nvSpPr>
          <p:cNvPr id="37" name="Chevron 36"/>
          <p:cNvSpPr/>
          <p:nvPr/>
        </p:nvSpPr>
        <p:spPr>
          <a:xfrm rot="5400000">
            <a:off x="8800692" y="4692725"/>
            <a:ext cx="1083470" cy="1814519"/>
          </a:xfrm>
          <a:prstGeom prst="chevron">
            <a:avLst>
              <a:gd name="adj" fmla="val 38663"/>
            </a:avLst>
          </a:prstGeom>
        </p:spPr>
        <p:style>
          <a:lnRef idx="0">
            <a:schemeClr val="accent2"/>
          </a:lnRef>
          <a:fillRef idx="3">
            <a:schemeClr val="accent2"/>
          </a:fillRef>
          <a:effectRef idx="3">
            <a:schemeClr val="accent2"/>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n-lt"/>
                <a:ea typeface="+mn-ea"/>
                <a:cs typeface="+mn-cs"/>
              </a:rPr>
              <a:t>kucar</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n-lt"/>
                <a:ea typeface="+mn-ea"/>
                <a:cs typeface="+mn-cs"/>
              </a:rPr>
              <a:t>kacir</a:t>
            </a:r>
            <a:endParaRPr kumimoji="0" lang="en-MY"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3.jpg" descr="3.jpg"/>
          <p:cNvPicPr>
            <a:picLocks noChangeAspect="1"/>
          </p:cNvPicPr>
          <p:nvPr/>
        </p:nvPicPr>
        <p:blipFill>
          <a:blip r:embed="rId3"/>
          <a:srcRect t="12222" b="12949"/>
          <a:stretch>
            <a:fillRect/>
          </a:stretch>
        </p:blipFill>
        <p:spPr>
          <a:xfrm>
            <a:off x="0" y="-20637"/>
            <a:ext cx="12192000" cy="6878637"/>
          </a:xfrm>
          <a:prstGeom prst="rect">
            <a:avLst/>
          </a:prstGeom>
          <a:noFill/>
          <a:ln w="12700">
            <a:noFill/>
          </a:ln>
        </p:spPr>
      </p:pic>
      <p:sp>
        <p:nvSpPr>
          <p:cNvPr id="7171" name="Title 1"/>
          <p:cNvSpPr txBox="1"/>
          <p:nvPr/>
        </p:nvSpPr>
        <p:spPr bwMode="auto">
          <a:xfrm>
            <a:off x="1517650" y="6218238"/>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defRPr/>
            </a:pP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Bencana</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Alam</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 </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 </a:t>
            </a:r>
            <a:r>
              <a:rPr kumimoji="0" lang="en-US" sz="32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Adakah</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 </a:t>
            </a:r>
            <a:r>
              <a:rPr kumimoji="0" lang="en-US" sz="32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kita</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 </a:t>
            </a:r>
            <a:r>
              <a:rPr kumimoji="0" lang="en-US" sz="32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bersedia</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rPr>
              <a:t>?</a:t>
            </a:r>
            <a:endParaRPr kumimoji="0" lang="en-MY"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Light" panose="020F0302020204030204" pitchFamily="34" charset="0"/>
              <a:ea typeface="MS PGothic" panose="020B0600070205080204" pitchFamily="34" charset="-128"/>
              <a:cs typeface="+mn-cs"/>
            </a:endParaRPr>
          </a:p>
        </p:txBody>
      </p:sp>
      <p:sp>
        <p:nvSpPr>
          <p:cNvPr id="6" name="Peningkatan keupayaan kawasan dan masyarakat setempat melalui peningkatan faktor-faktor:…"/>
          <p:cNvSpPr txBox="1"/>
          <p:nvPr/>
        </p:nvSpPr>
        <p:spPr>
          <a:xfrm>
            <a:off x="1517650" y="1173163"/>
            <a:ext cx="9150350" cy="4725988"/>
          </a:xfrm>
          <a:prstGeom prst="rect">
            <a:avLst/>
          </a:prstGeom>
          <a:solidFill>
            <a:schemeClr val="tx1">
              <a:alpha val="36000"/>
            </a:schemeClr>
          </a:solidFill>
          <a:ln w="12700">
            <a:miter lim="400000"/>
          </a:ln>
        </p:spPr>
        <p:txBody>
          <a:bodyPr lIns="45719" rIns="45719">
            <a:spAutoFit/>
          </a:bodyPr>
          <a:lstStyle/>
          <a:p>
            <a:pPr marR="0" algn="ctr" defTabSz="457200" eaLnBrk="1" fontAlgn="auto" hangingPunct="1">
              <a:lnSpc>
                <a:spcPct val="120000"/>
              </a:lnSpc>
              <a:spcBef>
                <a:spcPts val="0"/>
              </a:spcBef>
              <a:spcAft>
                <a:spcPts val="0"/>
              </a:spcAft>
              <a:buClrTx/>
              <a:buSzTx/>
              <a:buFontTx/>
              <a:buNone/>
              <a:defRPr/>
            </a:pP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Kejadian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bencana</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memerlukan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pengendalian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pengurusan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yang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melibatkan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sumber</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peralatan</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kekerapan</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dan</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tenaga</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manusia</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yang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ekstensif</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daripada</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banyak</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agensi</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serta</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penyelarasan</a:t>
            </a:r>
            <a:r>
              <a:rPr kumimoji="0" lang="en-US" sz="3600" b="1" kern="1200" cap="none" spc="0" normalizeH="0" baseline="0" noProof="0" dirty="0">
                <a:solidFill>
                  <a:srgbClr val="FFFF00"/>
                </a:solidFill>
                <a:effectLst>
                  <a:outerShdw blurRad="38100" dist="38100" dir="2700000" algn="tl">
                    <a:srgbClr val="000000">
                      <a:alpha val="43137"/>
                    </a:srgbClr>
                  </a:outerShdw>
                </a:effectLst>
                <a:latin typeface="+mn-lt"/>
                <a:ea typeface="+mn-ea"/>
                <a:cs typeface="+mn-cs"/>
              </a:rPr>
              <a:t> yang </a:t>
            </a:r>
            <a:r>
              <a:rPr kumimoji="0" lang="en-US" sz="3600" b="1" kern="1200" cap="none" spc="0" normalizeH="0" baseline="0" noProof="0" dirty="0" err="1">
                <a:solidFill>
                  <a:srgbClr val="FFFF00"/>
                </a:solidFill>
                <a:effectLst>
                  <a:outerShdw blurRad="38100" dist="38100" dir="2700000" algn="tl">
                    <a:srgbClr val="000000">
                      <a:alpha val="43137"/>
                    </a:srgbClr>
                  </a:outerShdw>
                </a:effectLst>
                <a:latin typeface="+mn-lt"/>
                <a:ea typeface="+mn-ea"/>
                <a:cs typeface="+mn-cs"/>
              </a:rPr>
              <a:t>berkesan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dan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mungkin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memerlukan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proses yang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kompleks</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dan</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berjangkamasa</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 </a:t>
            </a:r>
            <a:r>
              <a:rPr kumimoji="0" lang="en-US" sz="3600" b="1" kern="1200" cap="none" spc="0" normalizeH="0" baseline="0" noProof="0" dirty="0" err="1">
                <a:solidFill>
                  <a:schemeClr val="bg1"/>
                </a:solidFill>
                <a:effectLst>
                  <a:outerShdw blurRad="38100" dist="38100" dir="2700000" algn="tl">
                    <a:srgbClr val="000000">
                      <a:alpha val="43137"/>
                    </a:srgbClr>
                  </a:outerShdw>
                </a:effectLst>
                <a:latin typeface="+mn-lt"/>
                <a:ea typeface="+mn-ea"/>
                <a:cs typeface="+mn-cs"/>
              </a:rPr>
              <a:t>panjang</a:t>
            </a:r>
            <a:r>
              <a:rPr kumimoji="0" lang="en-US" sz="3600" b="1"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cs"/>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4"/>
          <p:cNvGrpSpPr/>
          <p:nvPr/>
        </p:nvGrpSpPr>
        <p:grpSpPr>
          <a:xfrm>
            <a:off x="1524000" y="1649413"/>
            <a:ext cx="4256088" cy="3665537"/>
            <a:chOff x="0" y="1438202"/>
            <a:chExt cx="4256317" cy="3666171"/>
          </a:xfrm>
        </p:grpSpPr>
        <p:grpSp>
          <p:nvGrpSpPr>
            <p:cNvPr id="25613" name="Group 11"/>
            <p:cNvGrpSpPr/>
            <p:nvPr/>
          </p:nvGrpSpPr>
          <p:grpSpPr>
            <a:xfrm>
              <a:off x="0" y="1609161"/>
              <a:ext cx="4256317" cy="3495212"/>
              <a:chOff x="0" y="1609161"/>
              <a:chExt cx="4256317" cy="3495212"/>
            </a:xfrm>
          </p:grpSpPr>
          <p:pic>
            <p:nvPicPr>
              <p:cNvPr id="25617" name="Picture 3"/>
              <p:cNvPicPr>
                <a:picLocks noChangeAspect="1"/>
              </p:cNvPicPr>
              <p:nvPr/>
            </p:nvPicPr>
            <p:blipFill>
              <a:blip r:embed="rId3"/>
              <a:srcRect l="4733" t="20036" r="57028" b="26103"/>
              <a:stretch>
                <a:fillRect/>
              </a:stretch>
            </p:blipFill>
            <p:spPr>
              <a:xfrm>
                <a:off x="0" y="1733829"/>
                <a:ext cx="4256317" cy="3370544"/>
              </a:xfrm>
              <a:prstGeom prst="rect">
                <a:avLst/>
              </a:prstGeom>
              <a:noFill/>
              <a:ln w="9525">
                <a:noFill/>
              </a:ln>
            </p:spPr>
          </p:pic>
          <p:sp>
            <p:nvSpPr>
              <p:cNvPr id="11" name="Rectangle 10"/>
              <p:cNvSpPr/>
              <p:nvPr/>
            </p:nvSpPr>
            <p:spPr>
              <a:xfrm>
                <a:off x="0" y="1609682"/>
                <a:ext cx="1997182" cy="50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5614" name="Group 23"/>
            <p:cNvGrpSpPr/>
            <p:nvPr/>
          </p:nvGrpSpPr>
          <p:grpSpPr>
            <a:xfrm>
              <a:off x="63102" y="1438202"/>
              <a:ext cx="3237653" cy="524680"/>
              <a:chOff x="3990503" y="1609161"/>
              <a:chExt cx="3237653" cy="524680"/>
            </a:xfrm>
          </p:grpSpPr>
          <p:pic>
            <p:nvPicPr>
              <p:cNvPr id="25615" name="Picture 24"/>
              <p:cNvPicPr>
                <a:picLocks noChangeAspect="1"/>
              </p:cNvPicPr>
              <p:nvPr/>
            </p:nvPicPr>
            <p:blipFill>
              <a:blip r:embed="rId4"/>
              <a:srcRect l="52487" t="28510" r="27727" b="64952"/>
              <a:stretch>
                <a:fillRect/>
              </a:stretch>
            </p:blipFill>
            <p:spPr>
              <a:xfrm>
                <a:off x="3990503" y="1655538"/>
                <a:ext cx="2574388" cy="478303"/>
              </a:xfrm>
              <a:prstGeom prst="rect">
                <a:avLst/>
              </a:prstGeom>
              <a:noFill/>
              <a:ln w="9525">
                <a:noFill/>
              </a:ln>
            </p:spPr>
          </p:pic>
          <p:sp>
            <p:nvSpPr>
              <p:cNvPr id="25616" name="Rectangle 25"/>
              <p:cNvSpPr/>
              <p:nvPr/>
            </p:nvSpPr>
            <p:spPr>
              <a:xfrm>
                <a:off x="4298521" y="1609161"/>
                <a:ext cx="2929635" cy="400110"/>
              </a:xfrm>
              <a:prstGeom prst="rect">
                <a:avLst/>
              </a:prstGeom>
              <a:solidFill>
                <a:schemeClr val="bg1"/>
              </a:solidFill>
              <a:ln w="9525">
                <a:noFill/>
              </a:ln>
            </p:spPr>
            <p:txBody>
              <a:bodyPr>
                <a:spAutoFit/>
              </a:bodyPr>
              <a:lstStyle/>
              <a:p>
                <a:pPr eaLnBrk="1" hangingPunct="1"/>
                <a:r>
                  <a:rPr lang="en-MY" altLang="en-US" sz="1000" b="1" dirty="0">
                    <a:latin typeface="Lato"/>
                  </a:rPr>
                  <a:t>Peratusan Kejadian Bencana di Negara-Negara ASEAN (Julai 2012 – Januari 2019)</a:t>
                </a:r>
              </a:p>
            </p:txBody>
          </p:sp>
        </p:grpSp>
      </p:grpSp>
      <p:sp>
        <p:nvSpPr>
          <p:cNvPr id="25603" name="Title 1"/>
          <p:cNvSpPr txBox="1"/>
          <p:nvPr/>
        </p:nvSpPr>
        <p:spPr>
          <a:xfrm>
            <a:off x="1981200" y="728663"/>
            <a:ext cx="82296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Bencana Alam</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35" name="Rectangle 34"/>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300" normalizeH="0" baseline="0" noProof="0" dirty="0">
                <a:ln>
                  <a:noFill/>
                </a:ln>
                <a:solidFill>
                  <a:srgbClr val="0432FF"/>
                </a:solidFill>
                <a:effectLst/>
                <a:uLnTx/>
                <a:uFillTx/>
                <a:latin typeface="+mn-lt"/>
                <a:ea typeface="MS PGothic" panose="020B0600070205080204" pitchFamily="34" charset="-128"/>
                <a:cs typeface="+mn-cs"/>
              </a:rPr>
              <a:t>Negara-Negara ASEAN</a:t>
            </a:r>
            <a:endParaRPr kumimoji="0" lang="en-US" sz="1800" b="0" i="0" u="none" strike="noStrike" kern="1200" cap="none" spc="300" normalizeH="0" baseline="0" noProof="0" dirty="0">
              <a:ln>
                <a:noFill/>
              </a:ln>
              <a:solidFill>
                <a:srgbClr val="0432FF"/>
              </a:solidFill>
              <a:effectLst/>
              <a:uLnTx/>
              <a:uFillTx/>
              <a:latin typeface="+mn-lt"/>
              <a:ea typeface="+mn-ea"/>
              <a:cs typeface="+mn-cs"/>
            </a:endParaRPr>
          </a:p>
        </p:txBody>
      </p:sp>
      <p:pic>
        <p:nvPicPr>
          <p:cNvPr id="3" name="Picture 2"/>
          <p:cNvPicPr>
            <a:picLocks noChangeAspect="1"/>
          </p:cNvPicPr>
          <p:nvPr/>
        </p:nvPicPr>
        <p:blipFill rotWithShape="1">
          <a:blip r:embed="rId5" cstate="print"/>
          <a:srcRect l="34187" t="16728" r="38528" b="13419"/>
          <a:stretch>
            <a:fillRect/>
          </a:stretch>
        </p:blipFill>
        <p:spPr>
          <a:xfrm>
            <a:off x="1698625" y="5281613"/>
            <a:ext cx="873125" cy="12573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571750" y="5818188"/>
            <a:ext cx="3208338" cy="43180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MY" sz="1100" b="0" i="0" u="none" strike="noStrike" kern="1200" cap="none" spc="0" normalizeH="0" baseline="0" noProof="0" dirty="0">
                <a:ln>
                  <a:noFill/>
                </a:ln>
                <a:solidFill>
                  <a:schemeClr val="bg1">
                    <a:lumMod val="50000"/>
                  </a:schemeClr>
                </a:solidFill>
                <a:effectLst/>
                <a:uLnTx/>
                <a:uFillTx/>
                <a:latin typeface="Lato"/>
                <a:ea typeface="+mn-ea"/>
                <a:cs typeface="+mn-cs"/>
              </a:rPr>
              <a:t>AHA Centre (2019) ASEAN Risk Monitor and Disaster Management Review 1st Edition</a:t>
            </a:r>
          </a:p>
        </p:txBody>
      </p:sp>
      <p:grpSp>
        <p:nvGrpSpPr>
          <p:cNvPr id="25607" name="Group 12"/>
          <p:cNvGrpSpPr/>
          <p:nvPr/>
        </p:nvGrpSpPr>
        <p:grpSpPr>
          <a:xfrm>
            <a:off x="5514975" y="1609725"/>
            <a:ext cx="5381625" cy="4621213"/>
            <a:chOff x="3990503" y="1609161"/>
            <a:chExt cx="5382097" cy="4621680"/>
          </a:xfrm>
        </p:grpSpPr>
        <p:pic>
          <p:nvPicPr>
            <p:cNvPr id="25609" name="Picture 4"/>
            <p:cNvPicPr>
              <a:picLocks noChangeAspect="1"/>
            </p:cNvPicPr>
            <p:nvPr/>
          </p:nvPicPr>
          <p:blipFill>
            <a:blip r:embed="rId6"/>
            <a:srcRect l="46278" t="22610" r="8971" b="15074"/>
            <a:stretch>
              <a:fillRect/>
            </a:stretch>
          </p:blipFill>
          <p:spPr>
            <a:xfrm>
              <a:off x="4117115" y="2116269"/>
              <a:ext cx="5255485" cy="4114572"/>
            </a:xfrm>
            <a:prstGeom prst="rect">
              <a:avLst/>
            </a:prstGeom>
            <a:noFill/>
            <a:ln w="9525">
              <a:noFill/>
            </a:ln>
          </p:spPr>
        </p:pic>
        <p:grpSp>
          <p:nvGrpSpPr>
            <p:cNvPr id="25610" name="Group 9"/>
            <p:cNvGrpSpPr/>
            <p:nvPr/>
          </p:nvGrpSpPr>
          <p:grpSpPr>
            <a:xfrm>
              <a:off x="3990503" y="1609161"/>
              <a:ext cx="3861583" cy="524680"/>
              <a:chOff x="3990503" y="1609161"/>
              <a:chExt cx="3861583" cy="524680"/>
            </a:xfrm>
          </p:grpSpPr>
          <p:pic>
            <p:nvPicPr>
              <p:cNvPr id="25611" name="Picture 8"/>
              <p:cNvPicPr>
                <a:picLocks noChangeAspect="1"/>
              </p:cNvPicPr>
              <p:nvPr/>
            </p:nvPicPr>
            <p:blipFill>
              <a:blip r:embed="rId4"/>
              <a:srcRect l="52487" t="28510" r="27727" b="64952"/>
              <a:stretch>
                <a:fillRect/>
              </a:stretch>
            </p:blipFill>
            <p:spPr>
              <a:xfrm>
                <a:off x="3990503" y="1655538"/>
                <a:ext cx="2574388" cy="478303"/>
              </a:xfrm>
              <a:prstGeom prst="rect">
                <a:avLst/>
              </a:prstGeom>
              <a:noFill/>
              <a:ln w="9525">
                <a:noFill/>
              </a:ln>
            </p:spPr>
          </p:pic>
          <p:sp>
            <p:nvSpPr>
              <p:cNvPr id="20" name="Rectangle 19"/>
              <p:cNvSpPr/>
              <p:nvPr/>
            </p:nvSpPr>
            <p:spPr>
              <a:xfrm>
                <a:off x="4298505" y="1609161"/>
                <a:ext cx="3553137" cy="414380"/>
              </a:xfrm>
              <a:prstGeom prst="rect">
                <a:avLst/>
              </a:prstGeom>
              <a:solidFill>
                <a:schemeClr val="bg1"/>
              </a:solid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MY" sz="1050" b="1" i="0" u="none" strike="noStrike" kern="1200" cap="none" spc="0" normalizeH="0" baseline="0" noProof="0" dirty="0" err="1">
                    <a:ln>
                      <a:noFill/>
                    </a:ln>
                    <a:solidFill>
                      <a:schemeClr val="tx1"/>
                    </a:solidFill>
                    <a:effectLst/>
                    <a:uLnTx/>
                    <a:uFillTx/>
                    <a:latin typeface="Lato"/>
                    <a:ea typeface="+mn-ea"/>
                    <a:cs typeface="+mn-cs"/>
                  </a:rPr>
                  <a:t>Peratusan</a:t>
                </a:r>
                <a:r>
                  <a:rPr kumimoji="0" lang="en-MY" sz="1050" b="1" i="0" u="none" strike="noStrike" kern="1200" cap="none" spc="0" normalizeH="0" baseline="0" noProof="0" dirty="0">
                    <a:ln>
                      <a:noFill/>
                    </a:ln>
                    <a:solidFill>
                      <a:schemeClr val="tx1"/>
                    </a:solidFill>
                    <a:effectLst/>
                    <a:uLnTx/>
                    <a:uFillTx/>
                    <a:latin typeface="Lato"/>
                    <a:ea typeface="+mn-ea"/>
                    <a:cs typeface="+mn-cs"/>
                  </a:rPr>
                  <a:t> </a:t>
                </a:r>
                <a:r>
                  <a:rPr kumimoji="0" lang="en-MY" sz="1050" b="1" i="0" u="none" strike="noStrike" kern="1200" cap="none" spc="0" normalizeH="0" baseline="0" noProof="0" dirty="0" err="1">
                    <a:ln>
                      <a:noFill/>
                    </a:ln>
                    <a:solidFill>
                      <a:schemeClr val="tx1"/>
                    </a:solidFill>
                    <a:effectLst/>
                    <a:uLnTx/>
                    <a:uFillTx/>
                    <a:latin typeface="Lato"/>
                    <a:ea typeface="+mn-ea"/>
                    <a:cs typeface="+mn-cs"/>
                  </a:rPr>
                  <a:t>Penduduk</a:t>
                </a:r>
                <a:r>
                  <a:rPr kumimoji="0" lang="en-MY" sz="1050" b="1" i="0" u="none" strike="noStrike" kern="1200" cap="none" spc="0" normalizeH="0" baseline="0" noProof="0" dirty="0">
                    <a:ln>
                      <a:noFill/>
                    </a:ln>
                    <a:solidFill>
                      <a:schemeClr val="tx1"/>
                    </a:solidFill>
                    <a:effectLst/>
                    <a:uLnTx/>
                    <a:uFillTx/>
                    <a:latin typeface="Lato"/>
                    <a:ea typeface="+mn-ea"/>
                    <a:cs typeface="+mn-cs"/>
                  </a:rPr>
                  <a:t> Yang </a:t>
                </a:r>
                <a:r>
                  <a:rPr kumimoji="0" lang="en-MY" sz="1050" b="1" i="0" u="none" strike="noStrike" kern="1200" cap="none" spc="0" normalizeH="0" baseline="0" noProof="0" dirty="0" err="1">
                    <a:ln>
                      <a:noFill/>
                    </a:ln>
                    <a:solidFill>
                      <a:schemeClr val="tx1"/>
                    </a:solidFill>
                    <a:effectLst/>
                    <a:uLnTx/>
                    <a:uFillTx/>
                    <a:latin typeface="Lato"/>
                    <a:ea typeface="+mn-ea"/>
                    <a:cs typeface="+mn-cs"/>
                  </a:rPr>
                  <a:t>Terdedah</a:t>
                </a:r>
                <a:r>
                  <a:rPr kumimoji="0" lang="en-MY" sz="1050" b="1" i="0" u="none" strike="noStrike" kern="1200" cap="none" spc="0" normalizeH="0" baseline="0" noProof="0" dirty="0">
                    <a:ln>
                      <a:noFill/>
                    </a:ln>
                    <a:solidFill>
                      <a:schemeClr val="tx1"/>
                    </a:solidFill>
                    <a:effectLst/>
                    <a:uLnTx/>
                    <a:uFillTx/>
                    <a:latin typeface="Lato"/>
                    <a:ea typeface="+mn-ea"/>
                    <a:cs typeface="+mn-cs"/>
                  </a:rPr>
                  <a:t> </a:t>
                </a:r>
                <a:r>
                  <a:rPr kumimoji="0" lang="en-MY" sz="1050" b="1" i="0" u="none" strike="noStrike" kern="1200" cap="none" spc="0" normalizeH="0" baseline="0" noProof="0" dirty="0" err="1">
                    <a:ln>
                      <a:noFill/>
                    </a:ln>
                    <a:solidFill>
                      <a:schemeClr val="tx1"/>
                    </a:solidFill>
                    <a:effectLst/>
                    <a:uLnTx/>
                    <a:uFillTx/>
                    <a:latin typeface="Lato"/>
                    <a:ea typeface="+mn-ea"/>
                    <a:cs typeface="+mn-cs"/>
                  </a:rPr>
                  <a:t>Kepada</a:t>
                </a:r>
                <a:r>
                  <a:rPr kumimoji="0" lang="en-MY" sz="1050" b="1" i="0" u="none" strike="noStrike" kern="1200" cap="none" spc="0" normalizeH="0" baseline="0" noProof="0" dirty="0">
                    <a:ln>
                      <a:noFill/>
                    </a:ln>
                    <a:solidFill>
                      <a:schemeClr val="tx1"/>
                    </a:solidFill>
                    <a:effectLst/>
                    <a:uLnTx/>
                    <a:uFillTx/>
                    <a:latin typeface="Lato"/>
                    <a:ea typeface="+mn-ea"/>
                    <a:cs typeface="+mn-cs"/>
                  </a:rPr>
                  <a:t> </a:t>
                </a:r>
                <a:r>
                  <a:rPr kumimoji="0" lang="en-MY" sz="1050" b="1" i="0" u="none" strike="noStrike" kern="1200" cap="none" spc="0" normalizeH="0" baseline="0" noProof="0" dirty="0" err="1">
                    <a:ln>
                      <a:noFill/>
                    </a:ln>
                    <a:solidFill>
                      <a:schemeClr val="tx1"/>
                    </a:solidFill>
                    <a:effectLst/>
                    <a:uLnTx/>
                    <a:uFillTx/>
                    <a:latin typeface="Lato"/>
                    <a:ea typeface="+mn-ea"/>
                    <a:cs typeface="+mn-cs"/>
                  </a:rPr>
                  <a:t>Bencana</a:t>
                </a:r>
                <a:r>
                  <a:rPr kumimoji="0" lang="en-MY" sz="1050" b="1" i="0" u="none" strike="noStrike" kern="1200" cap="none" spc="0" normalizeH="0" baseline="0" noProof="0" dirty="0">
                    <a:ln>
                      <a:noFill/>
                    </a:ln>
                    <a:solidFill>
                      <a:schemeClr val="tx1"/>
                    </a:solidFill>
                    <a:effectLst/>
                    <a:uLnTx/>
                    <a:uFillTx/>
                    <a:latin typeface="Lato"/>
                    <a:ea typeface="+mn-ea"/>
                    <a:cs typeface="+mn-cs"/>
                  </a:rPr>
                  <a:t> </a:t>
                </a:r>
                <a:r>
                  <a:rPr kumimoji="0" lang="en-MY" sz="1050" b="1" i="0" u="none" strike="noStrike" kern="1200" cap="none" spc="0" normalizeH="0" baseline="0" noProof="0" dirty="0" err="1">
                    <a:ln>
                      <a:noFill/>
                    </a:ln>
                    <a:solidFill>
                      <a:schemeClr val="tx1"/>
                    </a:solidFill>
                    <a:effectLst/>
                    <a:uLnTx/>
                    <a:uFillTx/>
                    <a:latin typeface="Lato"/>
                    <a:ea typeface="+mn-ea"/>
                    <a:cs typeface="+mn-cs"/>
                  </a:rPr>
                  <a:t>Banjir</a:t>
                </a:r>
                <a:r>
                  <a:rPr kumimoji="0" lang="en-MY" sz="1050" b="1" i="0" u="none" strike="noStrike" kern="1200" cap="none" spc="0" normalizeH="0" baseline="0" noProof="0" dirty="0">
                    <a:ln>
                      <a:noFill/>
                    </a:ln>
                    <a:solidFill>
                      <a:schemeClr val="tx1"/>
                    </a:solidFill>
                    <a:effectLst/>
                    <a:uLnTx/>
                    <a:uFillTx/>
                    <a:latin typeface="Lato"/>
                    <a:ea typeface="+mn-ea"/>
                    <a:cs typeface="+mn-cs"/>
                  </a:rPr>
                  <a:t> (</a:t>
                </a:r>
                <a:r>
                  <a:rPr kumimoji="0" lang="en-MY" sz="1050" b="1" i="0" u="none" strike="noStrike" kern="1200" cap="none" spc="0" normalizeH="0" baseline="0" noProof="0" dirty="0" err="1">
                    <a:ln>
                      <a:noFill/>
                    </a:ln>
                    <a:solidFill>
                      <a:schemeClr val="tx1"/>
                    </a:solidFill>
                    <a:effectLst/>
                    <a:uLnTx/>
                    <a:uFillTx/>
                    <a:latin typeface="Lato"/>
                    <a:ea typeface="+mn-ea"/>
                    <a:cs typeface="+mn-cs"/>
                  </a:rPr>
                  <a:t>Julai</a:t>
                </a:r>
                <a:r>
                  <a:rPr kumimoji="0" lang="en-MY" sz="1050" b="1" i="0" u="none" strike="noStrike" kern="1200" cap="none" spc="0" normalizeH="0" baseline="0" noProof="0" dirty="0">
                    <a:ln>
                      <a:noFill/>
                    </a:ln>
                    <a:solidFill>
                      <a:schemeClr val="tx1"/>
                    </a:solidFill>
                    <a:effectLst/>
                    <a:uLnTx/>
                    <a:uFillTx/>
                    <a:latin typeface="Lato"/>
                    <a:ea typeface="+mn-ea"/>
                    <a:cs typeface="+mn-cs"/>
                  </a:rPr>
                  <a:t> 2012 – </a:t>
                </a:r>
                <a:r>
                  <a:rPr kumimoji="0" lang="en-MY" sz="1050" b="1" i="0" u="none" strike="noStrike" kern="1200" cap="none" spc="0" normalizeH="0" baseline="0" noProof="0" dirty="0" err="1">
                    <a:ln>
                      <a:noFill/>
                    </a:ln>
                    <a:solidFill>
                      <a:schemeClr val="tx1"/>
                    </a:solidFill>
                    <a:effectLst/>
                    <a:uLnTx/>
                    <a:uFillTx/>
                    <a:latin typeface="Lato"/>
                    <a:ea typeface="+mn-ea"/>
                    <a:cs typeface="+mn-cs"/>
                  </a:rPr>
                  <a:t>Januari</a:t>
                </a:r>
                <a:r>
                  <a:rPr kumimoji="0" lang="en-MY" sz="1050" b="1" i="0" u="none" strike="noStrike" kern="1200" cap="none" spc="0" normalizeH="0" baseline="0" noProof="0" dirty="0">
                    <a:ln>
                      <a:noFill/>
                    </a:ln>
                    <a:solidFill>
                      <a:schemeClr val="tx1"/>
                    </a:solidFill>
                    <a:effectLst/>
                    <a:uLnTx/>
                    <a:uFillTx/>
                    <a:latin typeface="Lato"/>
                    <a:ea typeface="+mn-ea"/>
                    <a:cs typeface="+mn-cs"/>
                  </a:rPr>
                  <a:t> 2019)</a:t>
                </a:r>
              </a:p>
            </p:txBody>
          </p:sp>
        </p:grpSp>
      </p:grpSp>
      <p:sp>
        <p:nvSpPr>
          <p:cNvPr id="7" name="Oval 6"/>
          <p:cNvSpPr/>
          <p:nvPr/>
        </p:nvSpPr>
        <p:spPr>
          <a:xfrm>
            <a:off x="6646863" y="3803650"/>
            <a:ext cx="808038" cy="795338"/>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txBox="1">
            <a:spLocks noGrp="1"/>
          </p:cNvSpPr>
          <p:nvPr>
            <p:ph type="sldNum" sz="quarter" idx="4"/>
          </p:nvPr>
        </p:nvSpPr>
        <p:spPr>
          <a:noFill/>
          <a:ln>
            <a:noFill/>
          </a:ln>
        </p:spPr>
        <p: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fld id="{9A0DB2DC-4C9A-4742-B13C-FB6460FD3503}" type="slidenum">
              <a:rPr lang="en-US" altLang="en-US" dirty="0"/>
              <a:pPr lvl="0" eaLnBrk="1" hangingPunct="1"/>
              <a:t>7</a:t>
            </a:fld>
            <a:endParaRPr lang="en-US" altLang="en-US" dirty="0"/>
          </a:p>
        </p:txBody>
      </p:sp>
      <p:sp>
        <p:nvSpPr>
          <p:cNvPr id="27651" name="Title 1"/>
          <p:cNvSpPr txBox="1"/>
          <p:nvPr/>
        </p:nvSpPr>
        <p:spPr>
          <a:xfrm>
            <a:off x="1981200" y="728663"/>
            <a:ext cx="82296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Bencana Alam</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35" name="Rectangle 34"/>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300" normalizeH="0" baseline="0" noProof="0" dirty="0" err="1">
                <a:ln>
                  <a:noFill/>
                </a:ln>
                <a:solidFill>
                  <a:srgbClr val="0432FF"/>
                </a:solidFill>
                <a:effectLst/>
                <a:uLnTx/>
                <a:uFillTx/>
                <a:latin typeface="+mn-lt"/>
                <a:ea typeface="MS PGothic" panose="020B0600070205080204" pitchFamily="34" charset="-128"/>
                <a:cs typeface="+mn-cs"/>
              </a:rPr>
              <a:t>Dalam</a:t>
            </a:r>
            <a:r>
              <a:rPr kumimoji="0" lang="en-US" sz="1800" b="1" i="1" u="none" strike="noStrike" kern="1200" cap="none" spc="300" normalizeH="0" baseline="0" noProof="0" dirty="0">
                <a:ln>
                  <a:noFill/>
                </a:ln>
                <a:solidFill>
                  <a:srgbClr val="0432FF"/>
                </a:solidFill>
                <a:effectLst/>
                <a:uLnTx/>
                <a:uFillTx/>
                <a:latin typeface="+mn-lt"/>
                <a:ea typeface="MS PGothic" panose="020B0600070205080204" pitchFamily="34" charset="-128"/>
                <a:cs typeface="+mn-cs"/>
              </a:rPr>
              <a:t> Negara</a:t>
            </a:r>
            <a:endParaRPr kumimoji="0" lang="en-US" sz="1800" b="0" i="0" u="none" strike="noStrike" kern="1200" cap="none" spc="300" normalizeH="0" baseline="0" noProof="0" dirty="0">
              <a:ln>
                <a:noFill/>
              </a:ln>
              <a:solidFill>
                <a:srgbClr val="0432FF"/>
              </a:solidFill>
              <a:effectLst/>
              <a:uLnTx/>
              <a:uFillTx/>
              <a:latin typeface="+mn-lt"/>
              <a:ea typeface="+mn-ea"/>
              <a:cs typeface="+mn-cs"/>
            </a:endParaRPr>
          </a:p>
        </p:txBody>
      </p:sp>
      <p:grpSp>
        <p:nvGrpSpPr>
          <p:cNvPr id="27653" name="Group"/>
          <p:cNvGrpSpPr/>
          <p:nvPr/>
        </p:nvGrpSpPr>
        <p:grpSpPr>
          <a:xfrm>
            <a:off x="1617663" y="1593850"/>
            <a:ext cx="8956675" cy="5127625"/>
            <a:chOff x="0" y="0"/>
            <a:chExt cx="11983122" cy="8730632"/>
          </a:xfrm>
        </p:grpSpPr>
        <p:pic>
          <p:nvPicPr>
            <p:cNvPr id="27654" name="Screen Shot 2015-06-26 at 3.25.21 PM.png" descr="Screen Shot 2015-06-26 at 3.25.21 PM.png"/>
            <p:cNvPicPr>
              <a:picLocks noChangeAspect="1"/>
            </p:cNvPicPr>
            <p:nvPr/>
          </p:nvPicPr>
          <p:blipFill>
            <a:blip r:embed="rId3"/>
            <a:stretch>
              <a:fillRect/>
            </a:stretch>
          </p:blipFill>
          <p:spPr>
            <a:xfrm>
              <a:off x="3918787" y="33050"/>
              <a:ext cx="3756390" cy="3181638"/>
            </a:xfrm>
            <a:prstGeom prst="rect">
              <a:avLst/>
            </a:prstGeom>
            <a:noFill/>
            <a:ln w="12700">
              <a:noFill/>
            </a:ln>
          </p:spPr>
        </p:pic>
        <p:pic>
          <p:nvPicPr>
            <p:cNvPr id="27655" name="Screen Shot 2015-06-26 at 3.25.45 PM.png" descr="Screen Shot 2015-06-26 at 3.25.45 PM.png"/>
            <p:cNvPicPr>
              <a:picLocks noChangeAspect="1"/>
            </p:cNvPicPr>
            <p:nvPr/>
          </p:nvPicPr>
          <p:blipFill>
            <a:blip r:embed="rId4"/>
            <a:stretch>
              <a:fillRect/>
            </a:stretch>
          </p:blipFill>
          <p:spPr>
            <a:xfrm>
              <a:off x="3918787" y="3421778"/>
              <a:ext cx="3756390" cy="3043372"/>
            </a:xfrm>
            <a:prstGeom prst="rect">
              <a:avLst/>
            </a:prstGeom>
            <a:noFill/>
            <a:ln w="12700">
              <a:noFill/>
            </a:ln>
          </p:spPr>
        </p:pic>
        <p:pic>
          <p:nvPicPr>
            <p:cNvPr id="27656" name="Screen Shot 2015-06-26 at 3.21.53 PM.png" descr="Screen Shot 2015-06-26 at 3.21.53 PM.png"/>
            <p:cNvPicPr>
              <a:picLocks noChangeAspect="1"/>
            </p:cNvPicPr>
            <p:nvPr/>
          </p:nvPicPr>
          <p:blipFill>
            <a:blip r:embed="rId5"/>
            <a:stretch>
              <a:fillRect/>
            </a:stretch>
          </p:blipFill>
          <p:spPr>
            <a:xfrm>
              <a:off x="29925" y="57471"/>
              <a:ext cx="3528460" cy="2372586"/>
            </a:xfrm>
            <a:prstGeom prst="rect">
              <a:avLst/>
            </a:prstGeom>
            <a:noFill/>
            <a:ln w="12700">
              <a:noFill/>
            </a:ln>
          </p:spPr>
        </p:pic>
        <p:pic>
          <p:nvPicPr>
            <p:cNvPr id="27657" name="Screen Shot 2015-06-26 at 3.23.02 PM.png" descr="Screen Shot 2015-06-26 at 3.23.02 PM.png"/>
            <p:cNvPicPr>
              <a:picLocks noChangeAspect="1"/>
            </p:cNvPicPr>
            <p:nvPr/>
          </p:nvPicPr>
          <p:blipFill>
            <a:blip r:embed="rId6"/>
            <a:stretch>
              <a:fillRect/>
            </a:stretch>
          </p:blipFill>
          <p:spPr>
            <a:xfrm>
              <a:off x="29925" y="2714688"/>
              <a:ext cx="3528460" cy="2833668"/>
            </a:xfrm>
            <a:prstGeom prst="rect">
              <a:avLst/>
            </a:prstGeom>
            <a:noFill/>
            <a:ln w="12700">
              <a:noFill/>
            </a:ln>
          </p:spPr>
        </p:pic>
        <p:pic>
          <p:nvPicPr>
            <p:cNvPr id="27658" name="Screen Shot 2015-06-26 at 3.25.57 PM.png" descr="Screen Shot 2015-06-26 at 3.25.57 PM.png"/>
            <p:cNvPicPr>
              <a:picLocks noChangeAspect="1"/>
            </p:cNvPicPr>
            <p:nvPr/>
          </p:nvPicPr>
          <p:blipFill>
            <a:blip r:embed="rId7"/>
            <a:stretch>
              <a:fillRect/>
            </a:stretch>
          </p:blipFill>
          <p:spPr>
            <a:xfrm>
              <a:off x="0" y="5896965"/>
              <a:ext cx="3678697" cy="2833668"/>
            </a:xfrm>
            <a:prstGeom prst="rect">
              <a:avLst/>
            </a:prstGeom>
            <a:noFill/>
            <a:ln w="12700">
              <a:noFill/>
            </a:ln>
          </p:spPr>
        </p:pic>
        <p:pic>
          <p:nvPicPr>
            <p:cNvPr id="27659" name="Screen Shot 2015-06-26 at 3.29.27 PM.png" descr="Screen Shot 2015-06-26 at 3.29.27 PM.png"/>
            <p:cNvPicPr>
              <a:picLocks noChangeAspect="1"/>
            </p:cNvPicPr>
            <p:nvPr/>
          </p:nvPicPr>
          <p:blipFill>
            <a:blip r:embed="rId8"/>
            <a:stretch>
              <a:fillRect/>
            </a:stretch>
          </p:blipFill>
          <p:spPr>
            <a:xfrm>
              <a:off x="3845386" y="6763952"/>
              <a:ext cx="3756390" cy="1799279"/>
            </a:xfrm>
            <a:prstGeom prst="rect">
              <a:avLst/>
            </a:prstGeom>
            <a:noFill/>
            <a:ln w="12700">
              <a:noFill/>
            </a:ln>
          </p:spPr>
        </p:pic>
        <p:grpSp>
          <p:nvGrpSpPr>
            <p:cNvPr id="27660" name="Group"/>
            <p:cNvGrpSpPr/>
            <p:nvPr/>
          </p:nvGrpSpPr>
          <p:grpSpPr>
            <a:xfrm>
              <a:off x="7980819" y="0"/>
              <a:ext cx="4002304" cy="8512714"/>
              <a:chOff x="0" y="0"/>
              <a:chExt cx="4002302" cy="8512713"/>
            </a:xfrm>
          </p:grpSpPr>
          <p:pic>
            <p:nvPicPr>
              <p:cNvPr id="27661" name="Screen Shot 2015-06-26 at 3.33.20 PM.png" descr="Screen Shot 2015-06-26 at 3.33.20 PM.png"/>
              <p:cNvPicPr>
                <a:picLocks noChangeAspect="1"/>
              </p:cNvPicPr>
              <p:nvPr/>
            </p:nvPicPr>
            <p:blipFill>
              <a:blip r:embed="rId9"/>
              <a:stretch>
                <a:fillRect/>
              </a:stretch>
            </p:blipFill>
            <p:spPr>
              <a:xfrm>
                <a:off x="0" y="0"/>
                <a:ext cx="4002303" cy="4115389"/>
              </a:xfrm>
              <a:prstGeom prst="rect">
                <a:avLst/>
              </a:prstGeom>
              <a:noFill/>
              <a:ln w="12700">
                <a:noFill/>
              </a:ln>
            </p:spPr>
          </p:pic>
          <p:pic>
            <p:nvPicPr>
              <p:cNvPr id="27662" name="Screen Shot 2015-06-26 at 3.33.37 PM.png" descr="Screen Shot 2015-06-26 at 3.33.37 PM.png"/>
              <p:cNvPicPr>
                <a:picLocks noChangeAspect="1"/>
              </p:cNvPicPr>
              <p:nvPr/>
            </p:nvPicPr>
            <p:blipFill>
              <a:blip r:embed="rId10"/>
              <a:stretch>
                <a:fillRect/>
              </a:stretch>
            </p:blipFill>
            <p:spPr>
              <a:xfrm>
                <a:off x="0" y="4320907"/>
                <a:ext cx="4002303" cy="4191807"/>
              </a:xfrm>
              <a:prstGeom prst="rect">
                <a:avLst/>
              </a:prstGeom>
              <a:noFill/>
              <a:ln w="12700">
                <a:noFill/>
              </a:ln>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p:nvPr/>
        </p:nvSpPr>
        <p:spPr>
          <a:xfrm>
            <a:off x="1688465" y="629920"/>
            <a:ext cx="8229600" cy="639763"/>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Berita Selangor</a:t>
            </a:r>
            <a:endParaRPr lang="en-MY" altLang="en-US" sz="3200" dirty="0">
              <a:solidFill>
                <a:srgbClr val="0432FF"/>
              </a:solidFill>
              <a:latin typeface="Calibri Light" panose="020F0302020204030204" pitchFamily="34" charset="0"/>
              <a:ea typeface="MS PGothic" panose="020B0600070205080204" pitchFamily="34" charset="-128"/>
            </a:endParaRPr>
          </a:p>
        </p:txBody>
      </p:sp>
      <p:pic>
        <p:nvPicPr>
          <p:cNvPr id="8" name="Picture 7" descr="BERITA 1"/>
          <p:cNvPicPr>
            <a:picLocks noChangeAspect="1"/>
          </p:cNvPicPr>
          <p:nvPr/>
        </p:nvPicPr>
        <p:blipFill>
          <a:blip r:embed="rId3"/>
          <a:stretch>
            <a:fillRect/>
          </a:stretch>
        </p:blipFill>
        <p:spPr>
          <a:xfrm>
            <a:off x="168275" y="1106805"/>
            <a:ext cx="3486785" cy="2297430"/>
          </a:xfrm>
          <a:prstGeom prst="rect">
            <a:avLst/>
          </a:prstGeom>
          <a:effectLst>
            <a:softEdge rad="127000"/>
          </a:effectLst>
        </p:spPr>
      </p:pic>
      <p:pic>
        <p:nvPicPr>
          <p:cNvPr id="9" name="Picture 8" descr="BERITA 2"/>
          <p:cNvPicPr>
            <a:picLocks noChangeAspect="1"/>
          </p:cNvPicPr>
          <p:nvPr/>
        </p:nvPicPr>
        <p:blipFill>
          <a:blip r:embed="rId4"/>
          <a:stretch>
            <a:fillRect/>
          </a:stretch>
        </p:blipFill>
        <p:spPr>
          <a:xfrm>
            <a:off x="7771130" y="1106170"/>
            <a:ext cx="4179570" cy="2512695"/>
          </a:xfrm>
          <a:prstGeom prst="rect">
            <a:avLst/>
          </a:prstGeom>
          <a:effectLst>
            <a:softEdge rad="127000"/>
          </a:effectLst>
        </p:spPr>
      </p:pic>
      <p:pic>
        <p:nvPicPr>
          <p:cNvPr id="10" name="Picture 9" descr="BERITA 3"/>
          <p:cNvPicPr>
            <a:picLocks noChangeAspect="1"/>
          </p:cNvPicPr>
          <p:nvPr/>
        </p:nvPicPr>
        <p:blipFill>
          <a:blip r:embed="rId5" cstate="print"/>
          <a:stretch>
            <a:fillRect/>
          </a:stretch>
        </p:blipFill>
        <p:spPr>
          <a:xfrm>
            <a:off x="7771130" y="3792220"/>
            <a:ext cx="4295140" cy="2427605"/>
          </a:xfrm>
          <a:prstGeom prst="rect">
            <a:avLst/>
          </a:prstGeom>
          <a:effectLst>
            <a:softEdge rad="63500"/>
          </a:effectLst>
        </p:spPr>
      </p:pic>
      <p:pic>
        <p:nvPicPr>
          <p:cNvPr id="11" name="Picture 10" descr="berita 4"/>
          <p:cNvPicPr>
            <a:picLocks noChangeAspect="1"/>
          </p:cNvPicPr>
          <p:nvPr/>
        </p:nvPicPr>
        <p:blipFill>
          <a:blip r:embed="rId6"/>
          <a:stretch>
            <a:fillRect/>
          </a:stretch>
        </p:blipFill>
        <p:spPr>
          <a:xfrm>
            <a:off x="3964940" y="1270000"/>
            <a:ext cx="3496310" cy="4318000"/>
          </a:xfrm>
          <a:prstGeom prst="rect">
            <a:avLst/>
          </a:prstGeom>
          <a:effectLst>
            <a:softEdge rad="63500"/>
          </a:effectLst>
        </p:spPr>
      </p:pic>
      <p:pic>
        <p:nvPicPr>
          <p:cNvPr id="12" name="Picture 11" descr="images"/>
          <p:cNvPicPr>
            <a:picLocks noChangeAspect="1"/>
          </p:cNvPicPr>
          <p:nvPr/>
        </p:nvPicPr>
        <p:blipFill>
          <a:blip r:embed="rId7"/>
          <a:stretch>
            <a:fillRect/>
          </a:stretch>
        </p:blipFill>
        <p:spPr>
          <a:xfrm>
            <a:off x="350520" y="3727450"/>
            <a:ext cx="3122930" cy="2556510"/>
          </a:xfrm>
          <a:prstGeom prst="rect">
            <a:avLst/>
          </a:prstGeom>
          <a:effectLst>
            <a:softEdge rad="1270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p:cNvSpPr/>
          <p:nvPr/>
        </p:nvSpPr>
        <p:spPr>
          <a:xfrm rot="5400000">
            <a:off x="7820025" y="5337175"/>
            <a:ext cx="1052513" cy="741363"/>
          </a:xfrm>
          <a:custGeom>
            <a:avLst/>
            <a:gdLst/>
            <a:ahLst/>
            <a:cxnLst>
              <a:cxn ang="0">
                <a:pos x="wd2" y="hd2"/>
              </a:cxn>
              <a:cxn ang="5400000">
                <a:pos x="wd2" y="hd2"/>
              </a:cxn>
              <a:cxn ang="10800000">
                <a:pos x="wd2" y="hd2"/>
              </a:cxn>
              <a:cxn ang="16200000">
                <a:pos x="wd2" y="hd2"/>
              </a:cxn>
            </a:cxnLst>
            <a:rect l="0" t="0" r="r" b="b"/>
            <a:pathLst>
              <a:path w="21457" h="21425" extrusionOk="0">
                <a:moveTo>
                  <a:pt x="21450" y="10376"/>
                </a:moveTo>
                <a:lnTo>
                  <a:pt x="21450" y="10376"/>
                </a:lnTo>
                <a:cubicBezTo>
                  <a:pt x="21415" y="9470"/>
                  <a:pt x="21234" y="8627"/>
                  <a:pt x="20947" y="7909"/>
                </a:cubicBezTo>
                <a:lnTo>
                  <a:pt x="15765" y="7909"/>
                </a:lnTo>
                <a:lnTo>
                  <a:pt x="15257" y="7909"/>
                </a:lnTo>
                <a:cubicBezTo>
                  <a:pt x="14212" y="7909"/>
                  <a:pt x="13231" y="7203"/>
                  <a:pt x="12512" y="6004"/>
                </a:cubicBezTo>
                <a:cubicBezTo>
                  <a:pt x="12318" y="5682"/>
                  <a:pt x="12142" y="5326"/>
                  <a:pt x="11990" y="4936"/>
                </a:cubicBezTo>
                <a:cubicBezTo>
                  <a:pt x="10904" y="2152"/>
                  <a:pt x="9056" y="247"/>
                  <a:pt x="6933" y="22"/>
                </a:cubicBezTo>
                <a:cubicBezTo>
                  <a:pt x="5064" y="-175"/>
                  <a:pt x="3232" y="962"/>
                  <a:pt x="1908" y="3139"/>
                </a:cubicBezTo>
                <a:cubicBezTo>
                  <a:pt x="584" y="5318"/>
                  <a:pt x="-106" y="8331"/>
                  <a:pt x="13" y="11407"/>
                </a:cubicBezTo>
                <a:cubicBezTo>
                  <a:pt x="221" y="16764"/>
                  <a:pt x="2832" y="21061"/>
                  <a:pt x="6086" y="21404"/>
                </a:cubicBezTo>
                <a:cubicBezTo>
                  <a:pt x="6225" y="21419"/>
                  <a:pt x="6365" y="21425"/>
                  <a:pt x="6503" y="21425"/>
                </a:cubicBezTo>
                <a:cubicBezTo>
                  <a:pt x="8226" y="21425"/>
                  <a:pt x="9886" y="20301"/>
                  <a:pt x="11111" y="18285"/>
                </a:cubicBezTo>
                <a:cubicBezTo>
                  <a:pt x="11450" y="17727"/>
                  <a:pt x="11748" y="17113"/>
                  <a:pt x="12000" y="16458"/>
                </a:cubicBezTo>
                <a:cubicBezTo>
                  <a:pt x="12148" y="16077"/>
                  <a:pt x="12318" y="15730"/>
                  <a:pt x="12506" y="15415"/>
                </a:cubicBezTo>
                <a:cubicBezTo>
                  <a:pt x="13223" y="14214"/>
                  <a:pt x="14211" y="13516"/>
                  <a:pt x="15256" y="13516"/>
                </a:cubicBezTo>
                <a:lnTo>
                  <a:pt x="15763" y="13516"/>
                </a:lnTo>
                <a:lnTo>
                  <a:pt x="20945" y="13516"/>
                </a:lnTo>
                <a:cubicBezTo>
                  <a:pt x="21316" y="12601"/>
                  <a:pt x="21494" y="11515"/>
                  <a:pt x="21450" y="10376"/>
                </a:cubicBezTo>
                <a:close/>
                <a:moveTo>
                  <a:pt x="8701" y="14320"/>
                </a:moveTo>
                <a:cubicBezTo>
                  <a:pt x="8061" y="15374"/>
                  <a:pt x="7209" y="15901"/>
                  <a:pt x="6305" y="15806"/>
                </a:cubicBezTo>
                <a:cubicBezTo>
                  <a:pt x="4757" y="15644"/>
                  <a:pt x="3515" y="13598"/>
                  <a:pt x="3415" y="11051"/>
                </a:cubicBezTo>
                <a:cubicBezTo>
                  <a:pt x="3357" y="9562"/>
                  <a:pt x="3678" y="8161"/>
                  <a:pt x="4318" y="7107"/>
                </a:cubicBezTo>
                <a:cubicBezTo>
                  <a:pt x="4910" y="6134"/>
                  <a:pt x="5680" y="5609"/>
                  <a:pt x="6507" y="5609"/>
                </a:cubicBezTo>
                <a:cubicBezTo>
                  <a:pt x="6577" y="5609"/>
                  <a:pt x="6646" y="5612"/>
                  <a:pt x="6716" y="5620"/>
                </a:cubicBezTo>
                <a:cubicBezTo>
                  <a:pt x="8263" y="5782"/>
                  <a:pt x="9505" y="7828"/>
                  <a:pt x="9605" y="10375"/>
                </a:cubicBezTo>
                <a:lnTo>
                  <a:pt x="9605" y="10375"/>
                </a:lnTo>
                <a:cubicBezTo>
                  <a:pt x="9663" y="11867"/>
                  <a:pt x="9341" y="13266"/>
                  <a:pt x="8701" y="14320"/>
                </a:cubicBezTo>
                <a:close/>
              </a:path>
            </a:pathLst>
          </a:custGeom>
          <a:solidFill>
            <a:srgbClr val="FFFF00"/>
          </a:solidFill>
          <a:ln w="12700">
            <a:miter lim="400000"/>
          </a:ln>
        </p:spPr>
        <p:txBody>
          <a:bodyPr lIns="28575" tIns="28575" rIns="28575" bIns="28575" anchor="ctr"/>
          <a:lstStyle/>
          <a:p>
            <a:pPr marL="0" marR="0" lvl="0" indent="0" algn="l" defTabSz="457200" rtl="0" eaLnBrk="1" fontAlgn="auto" latinLnBrk="0" hangingPunct="1">
              <a:lnSpc>
                <a:spcPct val="100000"/>
              </a:lnSpc>
              <a:spcBef>
                <a:spcPts val="0"/>
              </a:spcBef>
              <a:spcAft>
                <a:spcPts val="0"/>
              </a:spcAft>
              <a:buClrTx/>
              <a:buSzTx/>
              <a:buFontTx/>
              <a:buNone/>
              <a:defRPr sz="3000">
                <a:solidFill>
                  <a:srgbClr val="FFFFFF"/>
                </a:solidFill>
              </a:defRPr>
            </a:pPr>
            <a:endParaRPr kumimoji="0" sz="2250" b="0" i="0" u="none" strike="noStrike" kern="1200" cap="none" spc="0" normalizeH="0" baseline="0" noProof="0">
              <a:ln>
                <a:noFill/>
              </a:ln>
              <a:solidFill>
                <a:srgbClr val="FFFFFF"/>
              </a:solidFill>
              <a:effectLst/>
              <a:uLnTx/>
              <a:uFillTx/>
              <a:latin typeface="+mn-lt"/>
              <a:ea typeface="+mn-ea"/>
              <a:cs typeface="+mn-cs"/>
            </a:endParaRPr>
          </a:p>
        </p:txBody>
      </p:sp>
      <p:sp>
        <p:nvSpPr>
          <p:cNvPr id="31747" name="Tiada kerajaan di dunia ini yang dapat menjamin sepenuhnya keselamatan masyarakat mereka apabila berlakunya BENCANA.…"/>
          <p:cNvSpPr txBox="1"/>
          <p:nvPr/>
        </p:nvSpPr>
        <p:spPr>
          <a:xfrm>
            <a:off x="3303588" y="2428875"/>
            <a:ext cx="4498975" cy="3149600"/>
          </a:xfrm>
          <a:prstGeom prst="rect">
            <a:avLst/>
          </a:prstGeom>
          <a:noFill/>
          <a:ln w="12700">
            <a:noFill/>
          </a:ln>
        </p:spPr>
        <p:txBody>
          <a:bodyPr lIns="50800" tIns="50800" rIns="50800" bIns="50800" anchor="ctr" anchorCtr="0">
            <a:spAutoFit/>
          </a:bodyPr>
          <a:lstStyle/>
          <a:p>
            <a:pPr algn="just" eaLnBrk="1" hangingPunct="1">
              <a:lnSpc>
                <a:spcPct val="110000"/>
              </a:lnSpc>
            </a:pPr>
            <a:r>
              <a:rPr lang="en-US" altLang="en-US" sz="2000" dirty="0">
                <a:latin typeface="Arial" panose="020B0604020202020204" pitchFamily="34" charset="0"/>
                <a:cs typeface="Arial" panose="020B0604020202020204" pitchFamily="34" charset="0"/>
                <a:sym typeface="Arial" panose="020B0604020202020204" pitchFamily="34" charset="0"/>
              </a:rPr>
              <a:t>Tiada kerajaan di dunia ini yang dapat menjamin sepenuhnya keselamatan rakyat / komuniti mereka apabila berlakunya </a:t>
            </a:r>
            <a:r>
              <a:rPr lang="en-US" altLang="en-US" sz="2000" b="1" dirty="0">
                <a:solidFill>
                  <a:srgbClr val="C82506"/>
                </a:solidFill>
                <a:latin typeface="Arial" panose="020B0604020202020204" pitchFamily="34" charset="0"/>
                <a:cs typeface="Arial" panose="020B0604020202020204" pitchFamily="34" charset="0"/>
                <a:sym typeface="Arial" panose="020B0604020202020204" pitchFamily="34" charset="0"/>
              </a:rPr>
              <a:t>BENCANA</a:t>
            </a:r>
            <a:r>
              <a:rPr lang="en-US" altLang="en-US" sz="2000" dirty="0">
                <a:solidFill>
                  <a:srgbClr val="C82506"/>
                </a:solidFill>
                <a:latin typeface="Arial" panose="020B0604020202020204" pitchFamily="34" charset="0"/>
                <a:cs typeface="Arial" panose="020B0604020202020204" pitchFamily="34" charset="0"/>
                <a:sym typeface="Arial" panose="020B0604020202020204" pitchFamily="34" charset="0"/>
              </a:rPr>
              <a:t>.</a:t>
            </a:r>
          </a:p>
          <a:p>
            <a:pPr eaLnBrk="1" hangingPunct="1">
              <a:lnSpc>
                <a:spcPct val="110000"/>
              </a:lnSpc>
            </a:pPr>
            <a:endParaRPr lang="en-US" altLang="en-US" sz="2000" dirty="0">
              <a:solidFill>
                <a:srgbClr val="C82506"/>
              </a:solidFill>
              <a:latin typeface="Arial" panose="020B0604020202020204" pitchFamily="34" charset="0"/>
              <a:cs typeface="Arial" panose="020B0604020202020204" pitchFamily="34" charset="0"/>
              <a:sym typeface="Arial" panose="020B0604020202020204" pitchFamily="34" charset="0"/>
            </a:endParaRPr>
          </a:p>
          <a:p>
            <a:pPr algn="just" eaLnBrk="1" hangingPunct="1">
              <a:lnSpc>
                <a:spcPct val="110000"/>
              </a:lnSpc>
            </a:pPr>
            <a:r>
              <a:rPr lang="en-US" altLang="en-US" sz="2000" dirty="0">
                <a:latin typeface="Arial" panose="020B0604020202020204" pitchFamily="34" charset="0"/>
                <a:cs typeface="Arial" panose="020B0604020202020204" pitchFamily="34" charset="0"/>
                <a:sym typeface="Arial" panose="020B0604020202020204" pitchFamily="34" charset="0"/>
              </a:rPr>
              <a:t>Oleh kerana itu, komuniti perlu mempunyai kemampuan dan harus </a:t>
            </a:r>
            <a:r>
              <a:rPr lang="en-US" altLang="en-US" sz="2000" b="1" dirty="0">
                <a:solidFill>
                  <a:srgbClr val="C82506"/>
                </a:solidFill>
                <a:latin typeface="Arial" panose="020B0604020202020204" pitchFamily="34" charset="0"/>
                <a:cs typeface="Arial" panose="020B0604020202020204" pitchFamily="34" charset="0"/>
                <a:sym typeface="Arial" panose="020B0604020202020204" pitchFamily="34" charset="0"/>
              </a:rPr>
              <a:t>DIPERSIAPKAN</a:t>
            </a:r>
            <a:r>
              <a:rPr lang="en-US" altLang="en-US" sz="2000" dirty="0">
                <a:latin typeface="Arial" panose="020B0604020202020204" pitchFamily="34" charset="0"/>
                <a:cs typeface="Arial" panose="020B0604020202020204" pitchFamily="34" charset="0"/>
                <a:sym typeface="Arial" panose="020B0604020202020204" pitchFamily="34" charset="0"/>
              </a:rPr>
              <a:t> untuk mengurangkan faktor keterancaman akibat bencana.</a:t>
            </a:r>
            <a:endParaRPr lang="en-US" altLang="en-US" sz="2000" dirty="0">
              <a:latin typeface="Arial" panose="020B0604020202020204" pitchFamily="34" charset="0"/>
              <a:ea typeface="Arial" panose="020B0604020202020204" pitchFamily="34" charset="0"/>
              <a:sym typeface="Arial" panose="020B0604020202020204" pitchFamily="34" charset="0"/>
            </a:endParaRPr>
          </a:p>
        </p:txBody>
      </p:sp>
      <p:pic>
        <p:nvPicPr>
          <p:cNvPr id="83974"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294" y="2630421"/>
            <a:ext cx="1446368" cy="9380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83976" name="Picture 8" descr="Image result for disaster risk reduction"/>
          <p:cNvPicPr>
            <a:picLocks noChangeAspect="1" noChangeArrowheads="1"/>
          </p:cNvPicPr>
          <p:nvPr/>
        </p:nvPicPr>
        <p:blipFill rotWithShape="1">
          <a:blip r:embed="rId4">
            <a:extLst>
              <a:ext uri="{28A0092B-C50C-407E-A947-70E740481C1C}">
                <a14:useLocalDpi xmlns:a14="http://schemas.microsoft.com/office/drawing/2010/main" val="0"/>
              </a:ext>
            </a:extLst>
          </a:blip>
          <a:srcRect l="14660" t="14278" r="13809" b="18589"/>
          <a:stretch>
            <a:fillRect/>
          </a:stretch>
        </p:blipFill>
        <p:spPr bwMode="auto">
          <a:xfrm>
            <a:off x="1703294" y="4183652"/>
            <a:ext cx="1446368" cy="10538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6" name="Shape"/>
          <p:cNvSpPr/>
          <p:nvPr/>
        </p:nvSpPr>
        <p:spPr>
          <a:xfrm rot="5400000">
            <a:off x="7829550" y="4738688"/>
            <a:ext cx="1052513" cy="741363"/>
          </a:xfrm>
          <a:custGeom>
            <a:avLst/>
            <a:gdLst/>
            <a:ahLst/>
            <a:cxnLst>
              <a:cxn ang="0">
                <a:pos x="wd2" y="hd2"/>
              </a:cxn>
              <a:cxn ang="5400000">
                <a:pos x="wd2" y="hd2"/>
              </a:cxn>
              <a:cxn ang="10800000">
                <a:pos x="wd2" y="hd2"/>
              </a:cxn>
              <a:cxn ang="16200000">
                <a:pos x="wd2" y="hd2"/>
              </a:cxn>
            </a:cxnLst>
            <a:rect l="0" t="0" r="r" b="b"/>
            <a:pathLst>
              <a:path w="21457" h="21425" extrusionOk="0">
                <a:moveTo>
                  <a:pt x="21450" y="10376"/>
                </a:moveTo>
                <a:lnTo>
                  <a:pt x="21450" y="10376"/>
                </a:lnTo>
                <a:cubicBezTo>
                  <a:pt x="21415" y="9470"/>
                  <a:pt x="21234" y="8627"/>
                  <a:pt x="20947" y="7909"/>
                </a:cubicBezTo>
                <a:lnTo>
                  <a:pt x="15765" y="7909"/>
                </a:lnTo>
                <a:lnTo>
                  <a:pt x="15257" y="7909"/>
                </a:lnTo>
                <a:cubicBezTo>
                  <a:pt x="14212" y="7909"/>
                  <a:pt x="13231" y="7203"/>
                  <a:pt x="12512" y="6004"/>
                </a:cubicBezTo>
                <a:cubicBezTo>
                  <a:pt x="12318" y="5682"/>
                  <a:pt x="12142" y="5326"/>
                  <a:pt x="11990" y="4936"/>
                </a:cubicBezTo>
                <a:cubicBezTo>
                  <a:pt x="10904" y="2152"/>
                  <a:pt x="9056" y="247"/>
                  <a:pt x="6933" y="22"/>
                </a:cubicBezTo>
                <a:cubicBezTo>
                  <a:pt x="5064" y="-175"/>
                  <a:pt x="3232" y="962"/>
                  <a:pt x="1908" y="3139"/>
                </a:cubicBezTo>
                <a:cubicBezTo>
                  <a:pt x="584" y="5318"/>
                  <a:pt x="-106" y="8331"/>
                  <a:pt x="13" y="11407"/>
                </a:cubicBezTo>
                <a:cubicBezTo>
                  <a:pt x="221" y="16764"/>
                  <a:pt x="2832" y="21061"/>
                  <a:pt x="6086" y="21404"/>
                </a:cubicBezTo>
                <a:cubicBezTo>
                  <a:pt x="6225" y="21419"/>
                  <a:pt x="6365" y="21425"/>
                  <a:pt x="6503" y="21425"/>
                </a:cubicBezTo>
                <a:cubicBezTo>
                  <a:pt x="8226" y="21425"/>
                  <a:pt x="9886" y="20301"/>
                  <a:pt x="11111" y="18285"/>
                </a:cubicBezTo>
                <a:cubicBezTo>
                  <a:pt x="11450" y="17727"/>
                  <a:pt x="11748" y="17113"/>
                  <a:pt x="12000" y="16458"/>
                </a:cubicBezTo>
                <a:cubicBezTo>
                  <a:pt x="12148" y="16077"/>
                  <a:pt x="12318" y="15730"/>
                  <a:pt x="12506" y="15415"/>
                </a:cubicBezTo>
                <a:cubicBezTo>
                  <a:pt x="13223" y="14214"/>
                  <a:pt x="14211" y="13516"/>
                  <a:pt x="15256" y="13516"/>
                </a:cubicBezTo>
                <a:lnTo>
                  <a:pt x="15763" y="13516"/>
                </a:lnTo>
                <a:lnTo>
                  <a:pt x="20945" y="13516"/>
                </a:lnTo>
                <a:cubicBezTo>
                  <a:pt x="21316" y="12601"/>
                  <a:pt x="21494" y="11515"/>
                  <a:pt x="21450" y="10376"/>
                </a:cubicBezTo>
                <a:close/>
                <a:moveTo>
                  <a:pt x="8701" y="14320"/>
                </a:moveTo>
                <a:cubicBezTo>
                  <a:pt x="8061" y="15374"/>
                  <a:pt x="7209" y="15901"/>
                  <a:pt x="6305" y="15806"/>
                </a:cubicBezTo>
                <a:cubicBezTo>
                  <a:pt x="4757" y="15644"/>
                  <a:pt x="3515" y="13598"/>
                  <a:pt x="3415" y="11051"/>
                </a:cubicBezTo>
                <a:cubicBezTo>
                  <a:pt x="3357" y="9562"/>
                  <a:pt x="3678" y="8161"/>
                  <a:pt x="4318" y="7107"/>
                </a:cubicBezTo>
                <a:cubicBezTo>
                  <a:pt x="4910" y="6134"/>
                  <a:pt x="5680" y="5609"/>
                  <a:pt x="6507" y="5609"/>
                </a:cubicBezTo>
                <a:cubicBezTo>
                  <a:pt x="6577" y="5609"/>
                  <a:pt x="6646" y="5612"/>
                  <a:pt x="6716" y="5620"/>
                </a:cubicBezTo>
                <a:cubicBezTo>
                  <a:pt x="8263" y="5782"/>
                  <a:pt x="9505" y="7828"/>
                  <a:pt x="9605" y="10375"/>
                </a:cubicBezTo>
                <a:lnTo>
                  <a:pt x="9605" y="10375"/>
                </a:lnTo>
                <a:cubicBezTo>
                  <a:pt x="9663" y="11867"/>
                  <a:pt x="9341" y="13266"/>
                  <a:pt x="8701" y="14320"/>
                </a:cubicBezTo>
                <a:close/>
              </a:path>
            </a:pathLst>
          </a:custGeom>
          <a:solidFill>
            <a:schemeClr val="accent3"/>
          </a:solidFill>
          <a:ln w="12700">
            <a:miter lim="400000"/>
          </a:ln>
        </p:spPr>
        <p:txBody>
          <a:bodyPr lIns="28575" tIns="28575" rIns="28575" bIns="28575" anchor="ctr"/>
          <a:lstStyle/>
          <a:p>
            <a:pPr marL="0" marR="0" lvl="0" indent="0" algn="l" defTabSz="457200" rtl="0" eaLnBrk="1" fontAlgn="auto" latinLnBrk="0" hangingPunct="1">
              <a:lnSpc>
                <a:spcPct val="100000"/>
              </a:lnSpc>
              <a:spcBef>
                <a:spcPts val="0"/>
              </a:spcBef>
              <a:spcAft>
                <a:spcPts val="0"/>
              </a:spcAft>
              <a:buClrTx/>
              <a:buSzTx/>
              <a:buFontTx/>
              <a:buNone/>
              <a:defRPr sz="3000">
                <a:solidFill>
                  <a:srgbClr val="FFFFFF"/>
                </a:solidFill>
              </a:defRPr>
            </a:pPr>
            <a:endParaRPr kumimoji="0" sz="2250" b="0" i="0" u="none" strike="noStrike" kern="1200" cap="none" spc="0" normalizeH="0" baseline="0" noProof="0">
              <a:ln>
                <a:noFill/>
              </a:ln>
              <a:solidFill>
                <a:srgbClr val="FFFFFF"/>
              </a:solidFill>
              <a:effectLst/>
              <a:uLnTx/>
              <a:uFillTx/>
              <a:latin typeface="+mn-lt"/>
              <a:ea typeface="+mn-ea"/>
              <a:cs typeface="+mn-cs"/>
            </a:endParaRPr>
          </a:p>
        </p:txBody>
      </p:sp>
      <p:sp>
        <p:nvSpPr>
          <p:cNvPr id="38" name="Shape"/>
          <p:cNvSpPr/>
          <p:nvPr/>
        </p:nvSpPr>
        <p:spPr>
          <a:xfrm rot="5400000">
            <a:off x="7820025" y="4164013"/>
            <a:ext cx="1052513" cy="741363"/>
          </a:xfrm>
          <a:custGeom>
            <a:avLst/>
            <a:gdLst/>
            <a:ahLst/>
            <a:cxnLst>
              <a:cxn ang="0">
                <a:pos x="wd2" y="hd2"/>
              </a:cxn>
              <a:cxn ang="5400000">
                <a:pos x="wd2" y="hd2"/>
              </a:cxn>
              <a:cxn ang="10800000">
                <a:pos x="wd2" y="hd2"/>
              </a:cxn>
              <a:cxn ang="16200000">
                <a:pos x="wd2" y="hd2"/>
              </a:cxn>
            </a:cxnLst>
            <a:rect l="0" t="0" r="r" b="b"/>
            <a:pathLst>
              <a:path w="21457" h="21425" extrusionOk="0">
                <a:moveTo>
                  <a:pt x="21450" y="10376"/>
                </a:moveTo>
                <a:lnTo>
                  <a:pt x="21450" y="10376"/>
                </a:lnTo>
                <a:cubicBezTo>
                  <a:pt x="21415" y="9470"/>
                  <a:pt x="21234" y="8627"/>
                  <a:pt x="20947" y="7909"/>
                </a:cubicBezTo>
                <a:lnTo>
                  <a:pt x="15765" y="7909"/>
                </a:lnTo>
                <a:lnTo>
                  <a:pt x="15257" y="7909"/>
                </a:lnTo>
                <a:cubicBezTo>
                  <a:pt x="14212" y="7909"/>
                  <a:pt x="13231" y="7203"/>
                  <a:pt x="12512" y="6004"/>
                </a:cubicBezTo>
                <a:cubicBezTo>
                  <a:pt x="12318" y="5682"/>
                  <a:pt x="12142" y="5326"/>
                  <a:pt x="11990" y="4936"/>
                </a:cubicBezTo>
                <a:cubicBezTo>
                  <a:pt x="10904" y="2152"/>
                  <a:pt x="9056" y="247"/>
                  <a:pt x="6933" y="22"/>
                </a:cubicBezTo>
                <a:cubicBezTo>
                  <a:pt x="5064" y="-175"/>
                  <a:pt x="3232" y="962"/>
                  <a:pt x="1908" y="3139"/>
                </a:cubicBezTo>
                <a:cubicBezTo>
                  <a:pt x="584" y="5318"/>
                  <a:pt x="-106" y="8331"/>
                  <a:pt x="13" y="11407"/>
                </a:cubicBezTo>
                <a:cubicBezTo>
                  <a:pt x="221" y="16764"/>
                  <a:pt x="2832" y="21061"/>
                  <a:pt x="6086" y="21404"/>
                </a:cubicBezTo>
                <a:cubicBezTo>
                  <a:pt x="6225" y="21419"/>
                  <a:pt x="6365" y="21425"/>
                  <a:pt x="6503" y="21425"/>
                </a:cubicBezTo>
                <a:cubicBezTo>
                  <a:pt x="8226" y="21425"/>
                  <a:pt x="9886" y="20301"/>
                  <a:pt x="11111" y="18285"/>
                </a:cubicBezTo>
                <a:cubicBezTo>
                  <a:pt x="11450" y="17727"/>
                  <a:pt x="11748" y="17113"/>
                  <a:pt x="12000" y="16458"/>
                </a:cubicBezTo>
                <a:cubicBezTo>
                  <a:pt x="12148" y="16077"/>
                  <a:pt x="12318" y="15730"/>
                  <a:pt x="12506" y="15415"/>
                </a:cubicBezTo>
                <a:cubicBezTo>
                  <a:pt x="13223" y="14214"/>
                  <a:pt x="14211" y="13516"/>
                  <a:pt x="15256" y="13516"/>
                </a:cubicBezTo>
                <a:lnTo>
                  <a:pt x="15763" y="13516"/>
                </a:lnTo>
                <a:lnTo>
                  <a:pt x="20945" y="13516"/>
                </a:lnTo>
                <a:cubicBezTo>
                  <a:pt x="21316" y="12601"/>
                  <a:pt x="21494" y="11515"/>
                  <a:pt x="21450" y="10376"/>
                </a:cubicBezTo>
                <a:close/>
                <a:moveTo>
                  <a:pt x="8701" y="14320"/>
                </a:moveTo>
                <a:cubicBezTo>
                  <a:pt x="8061" y="15374"/>
                  <a:pt x="7209" y="15901"/>
                  <a:pt x="6305" y="15806"/>
                </a:cubicBezTo>
                <a:cubicBezTo>
                  <a:pt x="4757" y="15644"/>
                  <a:pt x="3515" y="13598"/>
                  <a:pt x="3415" y="11051"/>
                </a:cubicBezTo>
                <a:cubicBezTo>
                  <a:pt x="3357" y="9562"/>
                  <a:pt x="3678" y="8161"/>
                  <a:pt x="4318" y="7107"/>
                </a:cubicBezTo>
                <a:cubicBezTo>
                  <a:pt x="4910" y="6134"/>
                  <a:pt x="5680" y="5609"/>
                  <a:pt x="6507" y="5609"/>
                </a:cubicBezTo>
                <a:cubicBezTo>
                  <a:pt x="6577" y="5609"/>
                  <a:pt x="6646" y="5612"/>
                  <a:pt x="6716" y="5620"/>
                </a:cubicBezTo>
                <a:cubicBezTo>
                  <a:pt x="8263" y="5782"/>
                  <a:pt x="9505" y="7828"/>
                  <a:pt x="9605" y="10375"/>
                </a:cubicBezTo>
                <a:lnTo>
                  <a:pt x="9605" y="10375"/>
                </a:lnTo>
                <a:cubicBezTo>
                  <a:pt x="9663" y="11867"/>
                  <a:pt x="9341" y="13266"/>
                  <a:pt x="8701" y="14320"/>
                </a:cubicBezTo>
                <a:close/>
              </a:path>
            </a:pathLst>
          </a:custGeom>
          <a:solidFill>
            <a:schemeClr val="accent5"/>
          </a:solidFill>
          <a:ln w="12700">
            <a:miter lim="400000"/>
          </a:ln>
        </p:spPr>
        <p:txBody>
          <a:bodyPr lIns="28575" tIns="28575" rIns="28575" bIns="28575" anchor="ctr"/>
          <a:lstStyle/>
          <a:p>
            <a:pPr marL="0" marR="0" lvl="0" indent="0" algn="l" defTabSz="457200" rtl="0" eaLnBrk="1" fontAlgn="auto" latinLnBrk="0" hangingPunct="1">
              <a:lnSpc>
                <a:spcPct val="100000"/>
              </a:lnSpc>
              <a:spcBef>
                <a:spcPts val="0"/>
              </a:spcBef>
              <a:spcAft>
                <a:spcPts val="0"/>
              </a:spcAft>
              <a:buClrTx/>
              <a:buSzTx/>
              <a:buFontTx/>
              <a:buNone/>
              <a:defRPr sz="3000">
                <a:solidFill>
                  <a:srgbClr val="FFFFFF"/>
                </a:solidFill>
              </a:defRPr>
            </a:pPr>
            <a:endParaRPr kumimoji="0" sz="2250" b="0" i="0" u="none" strike="noStrike" kern="1200" cap="none" spc="0" normalizeH="0" baseline="0" noProof="0">
              <a:ln>
                <a:noFill/>
              </a:ln>
              <a:solidFill>
                <a:srgbClr val="FFFFFF"/>
              </a:solidFill>
              <a:effectLst/>
              <a:uLnTx/>
              <a:uFillTx/>
              <a:latin typeface="+mn-lt"/>
              <a:ea typeface="+mn-ea"/>
              <a:cs typeface="+mn-cs"/>
            </a:endParaRPr>
          </a:p>
        </p:txBody>
      </p:sp>
      <p:sp>
        <p:nvSpPr>
          <p:cNvPr id="39" name="Shape"/>
          <p:cNvSpPr/>
          <p:nvPr/>
        </p:nvSpPr>
        <p:spPr>
          <a:xfrm rot="5400000">
            <a:off x="7811294" y="3598069"/>
            <a:ext cx="1054100" cy="741363"/>
          </a:xfrm>
          <a:custGeom>
            <a:avLst/>
            <a:gdLst/>
            <a:ahLst/>
            <a:cxnLst>
              <a:cxn ang="0">
                <a:pos x="wd2" y="hd2"/>
              </a:cxn>
              <a:cxn ang="5400000">
                <a:pos x="wd2" y="hd2"/>
              </a:cxn>
              <a:cxn ang="10800000">
                <a:pos x="wd2" y="hd2"/>
              </a:cxn>
              <a:cxn ang="16200000">
                <a:pos x="wd2" y="hd2"/>
              </a:cxn>
            </a:cxnLst>
            <a:rect l="0" t="0" r="r" b="b"/>
            <a:pathLst>
              <a:path w="21457" h="21425" extrusionOk="0">
                <a:moveTo>
                  <a:pt x="21450" y="10376"/>
                </a:moveTo>
                <a:lnTo>
                  <a:pt x="21450" y="10376"/>
                </a:lnTo>
                <a:cubicBezTo>
                  <a:pt x="21415" y="9470"/>
                  <a:pt x="21234" y="8627"/>
                  <a:pt x="20947" y="7909"/>
                </a:cubicBezTo>
                <a:lnTo>
                  <a:pt x="15765" y="7909"/>
                </a:lnTo>
                <a:lnTo>
                  <a:pt x="15257" y="7909"/>
                </a:lnTo>
                <a:cubicBezTo>
                  <a:pt x="14212" y="7909"/>
                  <a:pt x="13231" y="7203"/>
                  <a:pt x="12512" y="6004"/>
                </a:cubicBezTo>
                <a:cubicBezTo>
                  <a:pt x="12318" y="5682"/>
                  <a:pt x="12142" y="5326"/>
                  <a:pt x="11990" y="4936"/>
                </a:cubicBezTo>
                <a:cubicBezTo>
                  <a:pt x="10904" y="2152"/>
                  <a:pt x="9056" y="247"/>
                  <a:pt x="6933" y="22"/>
                </a:cubicBezTo>
                <a:cubicBezTo>
                  <a:pt x="5064" y="-175"/>
                  <a:pt x="3232" y="962"/>
                  <a:pt x="1908" y="3139"/>
                </a:cubicBezTo>
                <a:cubicBezTo>
                  <a:pt x="584" y="5318"/>
                  <a:pt x="-106" y="8331"/>
                  <a:pt x="13" y="11407"/>
                </a:cubicBezTo>
                <a:cubicBezTo>
                  <a:pt x="221" y="16764"/>
                  <a:pt x="2832" y="21061"/>
                  <a:pt x="6086" y="21404"/>
                </a:cubicBezTo>
                <a:cubicBezTo>
                  <a:pt x="6225" y="21419"/>
                  <a:pt x="6365" y="21425"/>
                  <a:pt x="6503" y="21425"/>
                </a:cubicBezTo>
                <a:cubicBezTo>
                  <a:pt x="8226" y="21425"/>
                  <a:pt x="9886" y="20301"/>
                  <a:pt x="11111" y="18285"/>
                </a:cubicBezTo>
                <a:cubicBezTo>
                  <a:pt x="11450" y="17727"/>
                  <a:pt x="11748" y="17113"/>
                  <a:pt x="12000" y="16458"/>
                </a:cubicBezTo>
                <a:cubicBezTo>
                  <a:pt x="12148" y="16077"/>
                  <a:pt x="12318" y="15730"/>
                  <a:pt x="12506" y="15415"/>
                </a:cubicBezTo>
                <a:cubicBezTo>
                  <a:pt x="13223" y="14214"/>
                  <a:pt x="14211" y="13516"/>
                  <a:pt x="15256" y="13516"/>
                </a:cubicBezTo>
                <a:lnTo>
                  <a:pt x="15763" y="13516"/>
                </a:lnTo>
                <a:lnTo>
                  <a:pt x="20945" y="13516"/>
                </a:lnTo>
                <a:cubicBezTo>
                  <a:pt x="21316" y="12601"/>
                  <a:pt x="21494" y="11515"/>
                  <a:pt x="21450" y="10376"/>
                </a:cubicBezTo>
                <a:close/>
                <a:moveTo>
                  <a:pt x="8701" y="14320"/>
                </a:moveTo>
                <a:cubicBezTo>
                  <a:pt x="8061" y="15374"/>
                  <a:pt x="7209" y="15901"/>
                  <a:pt x="6305" y="15806"/>
                </a:cubicBezTo>
                <a:cubicBezTo>
                  <a:pt x="4757" y="15644"/>
                  <a:pt x="3515" y="13598"/>
                  <a:pt x="3415" y="11051"/>
                </a:cubicBezTo>
                <a:cubicBezTo>
                  <a:pt x="3357" y="9562"/>
                  <a:pt x="3678" y="8161"/>
                  <a:pt x="4318" y="7107"/>
                </a:cubicBezTo>
                <a:cubicBezTo>
                  <a:pt x="4910" y="6134"/>
                  <a:pt x="5680" y="5609"/>
                  <a:pt x="6507" y="5609"/>
                </a:cubicBezTo>
                <a:cubicBezTo>
                  <a:pt x="6577" y="5609"/>
                  <a:pt x="6646" y="5612"/>
                  <a:pt x="6716" y="5620"/>
                </a:cubicBezTo>
                <a:cubicBezTo>
                  <a:pt x="8263" y="5782"/>
                  <a:pt x="9505" y="7828"/>
                  <a:pt x="9605" y="10375"/>
                </a:cubicBezTo>
                <a:lnTo>
                  <a:pt x="9605" y="10375"/>
                </a:lnTo>
                <a:cubicBezTo>
                  <a:pt x="9663" y="11867"/>
                  <a:pt x="9341" y="13266"/>
                  <a:pt x="8701" y="14320"/>
                </a:cubicBezTo>
                <a:close/>
              </a:path>
            </a:pathLst>
          </a:custGeom>
          <a:solidFill>
            <a:schemeClr val="accent6"/>
          </a:solidFill>
          <a:ln w="12700">
            <a:miter lim="400000"/>
          </a:ln>
        </p:spPr>
        <p:txBody>
          <a:bodyPr lIns="28575" tIns="28575" rIns="28575" bIns="28575" anchor="ctr"/>
          <a:lstStyle/>
          <a:p>
            <a:pPr marL="0" marR="0" lvl="0" indent="0" algn="l" defTabSz="457200" rtl="0" eaLnBrk="1" fontAlgn="auto" latinLnBrk="0" hangingPunct="1">
              <a:lnSpc>
                <a:spcPct val="100000"/>
              </a:lnSpc>
              <a:spcBef>
                <a:spcPts val="0"/>
              </a:spcBef>
              <a:spcAft>
                <a:spcPts val="0"/>
              </a:spcAft>
              <a:buClrTx/>
              <a:buSzTx/>
              <a:buFontTx/>
              <a:buNone/>
              <a:defRPr sz="3000">
                <a:solidFill>
                  <a:srgbClr val="FFFFFF"/>
                </a:solidFill>
              </a:defRPr>
            </a:pPr>
            <a:endParaRPr kumimoji="0" sz="2250" b="0" i="0" u="none" strike="noStrike" kern="1200" cap="none" spc="0" normalizeH="0" baseline="0" noProof="0">
              <a:ln>
                <a:noFill/>
              </a:ln>
              <a:solidFill>
                <a:srgbClr val="FFFFFF"/>
              </a:solidFill>
              <a:effectLst/>
              <a:uLnTx/>
              <a:uFillTx/>
              <a:latin typeface="+mn-lt"/>
              <a:ea typeface="+mn-ea"/>
              <a:cs typeface="+mn-cs"/>
            </a:endParaRPr>
          </a:p>
        </p:txBody>
      </p:sp>
      <p:sp>
        <p:nvSpPr>
          <p:cNvPr id="40" name="Shape"/>
          <p:cNvSpPr/>
          <p:nvPr/>
        </p:nvSpPr>
        <p:spPr>
          <a:xfrm rot="5400000">
            <a:off x="7812088" y="3035300"/>
            <a:ext cx="1052513" cy="741363"/>
          </a:xfrm>
          <a:custGeom>
            <a:avLst/>
            <a:gdLst/>
            <a:ahLst/>
            <a:cxnLst>
              <a:cxn ang="0">
                <a:pos x="wd2" y="hd2"/>
              </a:cxn>
              <a:cxn ang="5400000">
                <a:pos x="wd2" y="hd2"/>
              </a:cxn>
              <a:cxn ang="10800000">
                <a:pos x="wd2" y="hd2"/>
              </a:cxn>
              <a:cxn ang="16200000">
                <a:pos x="wd2" y="hd2"/>
              </a:cxn>
            </a:cxnLst>
            <a:rect l="0" t="0" r="r" b="b"/>
            <a:pathLst>
              <a:path w="21457" h="21425" extrusionOk="0">
                <a:moveTo>
                  <a:pt x="21450" y="10376"/>
                </a:moveTo>
                <a:lnTo>
                  <a:pt x="21450" y="10376"/>
                </a:lnTo>
                <a:cubicBezTo>
                  <a:pt x="21415" y="9470"/>
                  <a:pt x="21234" y="8627"/>
                  <a:pt x="20947" y="7909"/>
                </a:cubicBezTo>
                <a:lnTo>
                  <a:pt x="15765" y="7909"/>
                </a:lnTo>
                <a:lnTo>
                  <a:pt x="15257" y="7909"/>
                </a:lnTo>
                <a:cubicBezTo>
                  <a:pt x="14212" y="7909"/>
                  <a:pt x="13231" y="7203"/>
                  <a:pt x="12512" y="6004"/>
                </a:cubicBezTo>
                <a:cubicBezTo>
                  <a:pt x="12318" y="5682"/>
                  <a:pt x="12142" y="5326"/>
                  <a:pt x="11990" y="4936"/>
                </a:cubicBezTo>
                <a:cubicBezTo>
                  <a:pt x="10904" y="2152"/>
                  <a:pt x="9056" y="247"/>
                  <a:pt x="6933" y="22"/>
                </a:cubicBezTo>
                <a:cubicBezTo>
                  <a:pt x="5064" y="-175"/>
                  <a:pt x="3232" y="962"/>
                  <a:pt x="1908" y="3139"/>
                </a:cubicBezTo>
                <a:cubicBezTo>
                  <a:pt x="584" y="5318"/>
                  <a:pt x="-106" y="8331"/>
                  <a:pt x="13" y="11407"/>
                </a:cubicBezTo>
                <a:cubicBezTo>
                  <a:pt x="221" y="16764"/>
                  <a:pt x="2832" y="21061"/>
                  <a:pt x="6086" y="21404"/>
                </a:cubicBezTo>
                <a:cubicBezTo>
                  <a:pt x="6225" y="21419"/>
                  <a:pt x="6365" y="21425"/>
                  <a:pt x="6503" y="21425"/>
                </a:cubicBezTo>
                <a:cubicBezTo>
                  <a:pt x="8226" y="21425"/>
                  <a:pt x="9886" y="20301"/>
                  <a:pt x="11111" y="18285"/>
                </a:cubicBezTo>
                <a:cubicBezTo>
                  <a:pt x="11450" y="17727"/>
                  <a:pt x="11748" y="17113"/>
                  <a:pt x="12000" y="16458"/>
                </a:cubicBezTo>
                <a:cubicBezTo>
                  <a:pt x="12148" y="16077"/>
                  <a:pt x="12318" y="15730"/>
                  <a:pt x="12506" y="15415"/>
                </a:cubicBezTo>
                <a:cubicBezTo>
                  <a:pt x="13223" y="14214"/>
                  <a:pt x="14211" y="13516"/>
                  <a:pt x="15256" y="13516"/>
                </a:cubicBezTo>
                <a:lnTo>
                  <a:pt x="15763" y="13516"/>
                </a:lnTo>
                <a:lnTo>
                  <a:pt x="20945" y="13516"/>
                </a:lnTo>
                <a:cubicBezTo>
                  <a:pt x="21316" y="12601"/>
                  <a:pt x="21494" y="11515"/>
                  <a:pt x="21450" y="10376"/>
                </a:cubicBezTo>
                <a:close/>
                <a:moveTo>
                  <a:pt x="8701" y="14320"/>
                </a:moveTo>
                <a:cubicBezTo>
                  <a:pt x="8061" y="15374"/>
                  <a:pt x="7209" y="15901"/>
                  <a:pt x="6305" y="15806"/>
                </a:cubicBezTo>
                <a:cubicBezTo>
                  <a:pt x="4757" y="15644"/>
                  <a:pt x="3515" y="13598"/>
                  <a:pt x="3415" y="11051"/>
                </a:cubicBezTo>
                <a:cubicBezTo>
                  <a:pt x="3357" y="9562"/>
                  <a:pt x="3678" y="8161"/>
                  <a:pt x="4318" y="7107"/>
                </a:cubicBezTo>
                <a:cubicBezTo>
                  <a:pt x="4910" y="6134"/>
                  <a:pt x="5680" y="5609"/>
                  <a:pt x="6507" y="5609"/>
                </a:cubicBezTo>
                <a:cubicBezTo>
                  <a:pt x="6577" y="5609"/>
                  <a:pt x="6646" y="5612"/>
                  <a:pt x="6716" y="5620"/>
                </a:cubicBezTo>
                <a:cubicBezTo>
                  <a:pt x="8263" y="5782"/>
                  <a:pt x="9505" y="7828"/>
                  <a:pt x="9605" y="10375"/>
                </a:cubicBezTo>
                <a:lnTo>
                  <a:pt x="9605" y="10375"/>
                </a:lnTo>
                <a:cubicBezTo>
                  <a:pt x="9663" y="11867"/>
                  <a:pt x="9341" y="13266"/>
                  <a:pt x="8701" y="14320"/>
                </a:cubicBezTo>
                <a:close/>
              </a:path>
            </a:pathLst>
          </a:custGeom>
          <a:solidFill>
            <a:schemeClr val="accent2"/>
          </a:solidFill>
          <a:ln w="12700">
            <a:miter lim="400000"/>
          </a:ln>
        </p:spPr>
        <p:txBody>
          <a:bodyPr lIns="28575" tIns="28575" rIns="28575" bIns="28575" anchor="ctr"/>
          <a:lstStyle/>
          <a:p>
            <a:pPr marL="0" marR="0" lvl="0" indent="0" algn="l" defTabSz="457200" rtl="0" eaLnBrk="1" fontAlgn="auto" latinLnBrk="0" hangingPunct="1">
              <a:lnSpc>
                <a:spcPct val="100000"/>
              </a:lnSpc>
              <a:spcBef>
                <a:spcPts val="0"/>
              </a:spcBef>
              <a:spcAft>
                <a:spcPts val="0"/>
              </a:spcAft>
              <a:buClrTx/>
              <a:buSzTx/>
              <a:buFontTx/>
              <a:buNone/>
              <a:defRPr sz="3000">
                <a:solidFill>
                  <a:srgbClr val="FFFFFF"/>
                </a:solidFill>
              </a:defRPr>
            </a:pPr>
            <a:endParaRPr kumimoji="0" sz="2250" b="0" i="0" u="none" strike="noStrike" kern="1200" cap="none" spc="0" normalizeH="0" baseline="0" noProof="0">
              <a:ln>
                <a:noFill/>
              </a:ln>
              <a:solidFill>
                <a:srgbClr val="FFFFFF"/>
              </a:solidFill>
              <a:effectLst/>
              <a:uLnTx/>
              <a:uFillTx/>
              <a:latin typeface="+mn-lt"/>
              <a:ea typeface="+mn-ea"/>
              <a:cs typeface="+mn-cs"/>
            </a:endParaRPr>
          </a:p>
        </p:txBody>
      </p:sp>
      <p:sp>
        <p:nvSpPr>
          <p:cNvPr id="44" name="Shape"/>
          <p:cNvSpPr/>
          <p:nvPr/>
        </p:nvSpPr>
        <p:spPr>
          <a:xfrm rot="5400000">
            <a:off x="7826375" y="2463800"/>
            <a:ext cx="1052513" cy="741363"/>
          </a:xfrm>
          <a:custGeom>
            <a:avLst/>
            <a:gdLst/>
            <a:ahLst/>
            <a:cxnLst>
              <a:cxn ang="0">
                <a:pos x="wd2" y="hd2"/>
              </a:cxn>
              <a:cxn ang="5400000">
                <a:pos x="wd2" y="hd2"/>
              </a:cxn>
              <a:cxn ang="10800000">
                <a:pos x="wd2" y="hd2"/>
              </a:cxn>
              <a:cxn ang="16200000">
                <a:pos x="wd2" y="hd2"/>
              </a:cxn>
            </a:cxnLst>
            <a:rect l="0" t="0" r="r" b="b"/>
            <a:pathLst>
              <a:path w="21457" h="21425" extrusionOk="0">
                <a:moveTo>
                  <a:pt x="21450" y="10376"/>
                </a:moveTo>
                <a:lnTo>
                  <a:pt x="21450" y="10376"/>
                </a:lnTo>
                <a:cubicBezTo>
                  <a:pt x="21415" y="9470"/>
                  <a:pt x="21234" y="8627"/>
                  <a:pt x="20947" y="7909"/>
                </a:cubicBezTo>
                <a:lnTo>
                  <a:pt x="15765" y="7909"/>
                </a:lnTo>
                <a:lnTo>
                  <a:pt x="15257" y="7909"/>
                </a:lnTo>
                <a:cubicBezTo>
                  <a:pt x="14212" y="7909"/>
                  <a:pt x="13231" y="7203"/>
                  <a:pt x="12512" y="6004"/>
                </a:cubicBezTo>
                <a:cubicBezTo>
                  <a:pt x="12318" y="5682"/>
                  <a:pt x="12142" y="5326"/>
                  <a:pt x="11990" y="4936"/>
                </a:cubicBezTo>
                <a:cubicBezTo>
                  <a:pt x="10904" y="2152"/>
                  <a:pt x="9056" y="247"/>
                  <a:pt x="6933" y="22"/>
                </a:cubicBezTo>
                <a:cubicBezTo>
                  <a:pt x="5064" y="-175"/>
                  <a:pt x="3232" y="962"/>
                  <a:pt x="1908" y="3139"/>
                </a:cubicBezTo>
                <a:cubicBezTo>
                  <a:pt x="584" y="5318"/>
                  <a:pt x="-106" y="8331"/>
                  <a:pt x="13" y="11407"/>
                </a:cubicBezTo>
                <a:cubicBezTo>
                  <a:pt x="221" y="16764"/>
                  <a:pt x="2832" y="21061"/>
                  <a:pt x="6086" y="21404"/>
                </a:cubicBezTo>
                <a:cubicBezTo>
                  <a:pt x="6225" y="21419"/>
                  <a:pt x="6365" y="21425"/>
                  <a:pt x="6503" y="21425"/>
                </a:cubicBezTo>
                <a:cubicBezTo>
                  <a:pt x="8226" y="21425"/>
                  <a:pt x="9886" y="20301"/>
                  <a:pt x="11111" y="18285"/>
                </a:cubicBezTo>
                <a:cubicBezTo>
                  <a:pt x="11450" y="17727"/>
                  <a:pt x="11748" y="17113"/>
                  <a:pt x="12000" y="16458"/>
                </a:cubicBezTo>
                <a:cubicBezTo>
                  <a:pt x="12148" y="16077"/>
                  <a:pt x="12318" y="15730"/>
                  <a:pt x="12506" y="15415"/>
                </a:cubicBezTo>
                <a:cubicBezTo>
                  <a:pt x="13223" y="14214"/>
                  <a:pt x="14211" y="13516"/>
                  <a:pt x="15256" y="13516"/>
                </a:cubicBezTo>
                <a:lnTo>
                  <a:pt x="15763" y="13516"/>
                </a:lnTo>
                <a:lnTo>
                  <a:pt x="20945" y="13516"/>
                </a:lnTo>
                <a:cubicBezTo>
                  <a:pt x="21316" y="12601"/>
                  <a:pt x="21494" y="11515"/>
                  <a:pt x="21450" y="10376"/>
                </a:cubicBezTo>
                <a:close/>
                <a:moveTo>
                  <a:pt x="8701" y="14320"/>
                </a:moveTo>
                <a:cubicBezTo>
                  <a:pt x="8061" y="15374"/>
                  <a:pt x="7209" y="15901"/>
                  <a:pt x="6305" y="15806"/>
                </a:cubicBezTo>
                <a:cubicBezTo>
                  <a:pt x="4757" y="15644"/>
                  <a:pt x="3515" y="13598"/>
                  <a:pt x="3415" y="11051"/>
                </a:cubicBezTo>
                <a:cubicBezTo>
                  <a:pt x="3357" y="9562"/>
                  <a:pt x="3678" y="8161"/>
                  <a:pt x="4318" y="7107"/>
                </a:cubicBezTo>
                <a:cubicBezTo>
                  <a:pt x="4910" y="6134"/>
                  <a:pt x="5680" y="5609"/>
                  <a:pt x="6507" y="5609"/>
                </a:cubicBezTo>
                <a:cubicBezTo>
                  <a:pt x="6577" y="5609"/>
                  <a:pt x="6646" y="5612"/>
                  <a:pt x="6716" y="5620"/>
                </a:cubicBezTo>
                <a:cubicBezTo>
                  <a:pt x="8263" y="5782"/>
                  <a:pt x="9505" y="7828"/>
                  <a:pt x="9605" y="10375"/>
                </a:cubicBezTo>
                <a:lnTo>
                  <a:pt x="9605" y="10375"/>
                </a:lnTo>
                <a:cubicBezTo>
                  <a:pt x="9663" y="11867"/>
                  <a:pt x="9341" y="13266"/>
                  <a:pt x="8701" y="14320"/>
                </a:cubicBezTo>
                <a:close/>
              </a:path>
            </a:pathLst>
          </a:custGeom>
          <a:solidFill>
            <a:schemeClr val="tx2"/>
          </a:solidFill>
          <a:ln w="12700">
            <a:miter lim="400000"/>
          </a:ln>
        </p:spPr>
        <p:txBody>
          <a:bodyPr lIns="28575" tIns="28575" rIns="28575" bIns="28575" anchor="ctr"/>
          <a:lstStyle/>
          <a:p>
            <a:pPr marL="0" marR="0" lvl="0" indent="0" algn="l" defTabSz="457200" rtl="0" eaLnBrk="1" fontAlgn="auto" latinLnBrk="0" hangingPunct="1">
              <a:lnSpc>
                <a:spcPct val="100000"/>
              </a:lnSpc>
              <a:spcBef>
                <a:spcPts val="0"/>
              </a:spcBef>
              <a:spcAft>
                <a:spcPts val="0"/>
              </a:spcAft>
              <a:buClrTx/>
              <a:buSzTx/>
              <a:buFontTx/>
              <a:buNone/>
              <a:defRPr sz="3000">
                <a:solidFill>
                  <a:srgbClr val="FFFFFF"/>
                </a:solidFill>
              </a:defRPr>
            </a:pPr>
            <a:endParaRPr kumimoji="0" sz="2250" b="0" i="0" u="none" strike="noStrike" kern="1200" cap="none" spc="0" normalizeH="0" baseline="0" noProof="0">
              <a:ln>
                <a:noFill/>
              </a:ln>
              <a:solidFill>
                <a:srgbClr val="FFFFFF"/>
              </a:solidFill>
              <a:effectLst/>
              <a:uLnTx/>
              <a:uFillTx/>
              <a:latin typeface="+mn-lt"/>
              <a:ea typeface="+mn-ea"/>
              <a:cs typeface="+mn-cs"/>
            </a:endParaRPr>
          </a:p>
        </p:txBody>
      </p:sp>
      <p:sp>
        <p:nvSpPr>
          <p:cNvPr id="46" name="Freeform: Shape 80"/>
          <p:cNvSpPr/>
          <p:nvPr/>
        </p:nvSpPr>
        <p:spPr>
          <a:xfrm>
            <a:off x="9948863" y="2481263"/>
            <a:ext cx="371475" cy="333375"/>
          </a:xfrm>
          <a:custGeom>
            <a:avLst/>
            <a:gdLst>
              <a:gd name="connsiteX0" fmla="*/ 195454 w 647985"/>
              <a:gd name="connsiteY0" fmla="*/ 327660 h 768668"/>
              <a:gd name="connsiteX1" fmla="*/ 235459 w 647985"/>
              <a:gd name="connsiteY1" fmla="*/ 367665 h 768668"/>
              <a:gd name="connsiteX2" fmla="*/ 195454 w 647985"/>
              <a:gd name="connsiteY2" fmla="*/ 407670 h 768668"/>
              <a:gd name="connsiteX3" fmla="*/ 155449 w 647985"/>
              <a:gd name="connsiteY3" fmla="*/ 367665 h 768668"/>
              <a:gd name="connsiteX4" fmla="*/ 195454 w 647985"/>
              <a:gd name="connsiteY4" fmla="*/ 327660 h 768668"/>
              <a:gd name="connsiteX5" fmla="*/ 182119 w 647985"/>
              <a:gd name="connsiteY5" fmla="*/ 252412 h 768668"/>
              <a:gd name="connsiteX6" fmla="*/ 170689 w 647985"/>
              <a:gd name="connsiteY6" fmla="*/ 276225 h 768668"/>
              <a:gd name="connsiteX7" fmla="*/ 149734 w 647985"/>
              <a:gd name="connsiteY7" fmla="*/ 284798 h 768668"/>
              <a:gd name="connsiteX8" fmla="*/ 124969 w 647985"/>
              <a:gd name="connsiteY8" fmla="*/ 276225 h 768668"/>
              <a:gd name="connsiteX9" fmla="*/ 105919 w 647985"/>
              <a:gd name="connsiteY9" fmla="*/ 295275 h 768668"/>
              <a:gd name="connsiteX10" fmla="*/ 114491 w 647985"/>
              <a:gd name="connsiteY10" fmla="*/ 320040 h 768668"/>
              <a:gd name="connsiteX11" fmla="*/ 105919 w 647985"/>
              <a:gd name="connsiteY11" fmla="*/ 340995 h 768668"/>
              <a:gd name="connsiteX12" fmla="*/ 82106 w 647985"/>
              <a:gd name="connsiteY12" fmla="*/ 352425 h 768668"/>
              <a:gd name="connsiteX13" fmla="*/ 82106 w 647985"/>
              <a:gd name="connsiteY13" fmla="*/ 379095 h 768668"/>
              <a:gd name="connsiteX14" fmla="*/ 105919 w 647985"/>
              <a:gd name="connsiteY14" fmla="*/ 390525 h 768668"/>
              <a:gd name="connsiteX15" fmla="*/ 114491 w 647985"/>
              <a:gd name="connsiteY15" fmla="*/ 411480 h 768668"/>
              <a:gd name="connsiteX16" fmla="*/ 105919 w 647985"/>
              <a:gd name="connsiteY16" fmla="*/ 436245 h 768668"/>
              <a:gd name="connsiteX17" fmla="*/ 124969 w 647985"/>
              <a:gd name="connsiteY17" fmla="*/ 455295 h 768668"/>
              <a:gd name="connsiteX18" fmla="*/ 149734 w 647985"/>
              <a:gd name="connsiteY18" fmla="*/ 447675 h 768668"/>
              <a:gd name="connsiteX19" fmla="*/ 170689 w 647985"/>
              <a:gd name="connsiteY19" fmla="*/ 456248 h 768668"/>
              <a:gd name="connsiteX20" fmla="*/ 182119 w 647985"/>
              <a:gd name="connsiteY20" fmla="*/ 480060 h 768668"/>
              <a:gd name="connsiteX21" fmla="*/ 208789 w 647985"/>
              <a:gd name="connsiteY21" fmla="*/ 480060 h 768668"/>
              <a:gd name="connsiteX22" fmla="*/ 219266 w 647985"/>
              <a:gd name="connsiteY22" fmla="*/ 457200 h 768668"/>
              <a:gd name="connsiteX23" fmla="*/ 240221 w 647985"/>
              <a:gd name="connsiteY23" fmla="*/ 448628 h 768668"/>
              <a:gd name="connsiteX24" fmla="*/ 264986 w 647985"/>
              <a:gd name="connsiteY24" fmla="*/ 457200 h 768668"/>
              <a:gd name="connsiteX25" fmla="*/ 284036 w 647985"/>
              <a:gd name="connsiteY25" fmla="*/ 438150 h 768668"/>
              <a:gd name="connsiteX26" fmla="*/ 276416 w 647985"/>
              <a:gd name="connsiteY26" fmla="*/ 413385 h 768668"/>
              <a:gd name="connsiteX27" fmla="*/ 284989 w 647985"/>
              <a:gd name="connsiteY27" fmla="*/ 392430 h 768668"/>
              <a:gd name="connsiteX28" fmla="*/ 308801 w 647985"/>
              <a:gd name="connsiteY28" fmla="*/ 381000 h 768668"/>
              <a:gd name="connsiteX29" fmla="*/ 309754 w 647985"/>
              <a:gd name="connsiteY29" fmla="*/ 352425 h 768668"/>
              <a:gd name="connsiteX30" fmla="*/ 285941 w 647985"/>
              <a:gd name="connsiteY30" fmla="*/ 340995 h 768668"/>
              <a:gd name="connsiteX31" fmla="*/ 277369 w 647985"/>
              <a:gd name="connsiteY31" fmla="*/ 320040 h 768668"/>
              <a:gd name="connsiteX32" fmla="*/ 285941 w 647985"/>
              <a:gd name="connsiteY32" fmla="*/ 295275 h 768668"/>
              <a:gd name="connsiteX33" fmla="*/ 266891 w 647985"/>
              <a:gd name="connsiteY33" fmla="*/ 276225 h 768668"/>
              <a:gd name="connsiteX34" fmla="*/ 242126 w 647985"/>
              <a:gd name="connsiteY34" fmla="*/ 284798 h 768668"/>
              <a:gd name="connsiteX35" fmla="*/ 221171 w 647985"/>
              <a:gd name="connsiteY35" fmla="*/ 276225 h 768668"/>
              <a:gd name="connsiteX36" fmla="*/ 209741 w 647985"/>
              <a:gd name="connsiteY36" fmla="*/ 252412 h 768668"/>
              <a:gd name="connsiteX37" fmla="*/ 315469 w 647985"/>
              <a:gd name="connsiteY37" fmla="*/ 134303 h 768668"/>
              <a:gd name="connsiteX38" fmla="*/ 355474 w 647985"/>
              <a:gd name="connsiteY38" fmla="*/ 174308 h 768668"/>
              <a:gd name="connsiteX39" fmla="*/ 315469 w 647985"/>
              <a:gd name="connsiteY39" fmla="*/ 214313 h 768668"/>
              <a:gd name="connsiteX40" fmla="*/ 275464 w 647985"/>
              <a:gd name="connsiteY40" fmla="*/ 174308 h 768668"/>
              <a:gd name="connsiteX41" fmla="*/ 315469 w 647985"/>
              <a:gd name="connsiteY41" fmla="*/ 134303 h 768668"/>
              <a:gd name="connsiteX42" fmla="*/ 302134 w 647985"/>
              <a:gd name="connsiteY42" fmla="*/ 60007 h 768668"/>
              <a:gd name="connsiteX43" fmla="*/ 290704 w 647985"/>
              <a:gd name="connsiteY43" fmla="*/ 83820 h 768668"/>
              <a:gd name="connsiteX44" fmla="*/ 269749 w 647985"/>
              <a:gd name="connsiteY44" fmla="*/ 92393 h 768668"/>
              <a:gd name="connsiteX45" fmla="*/ 244984 w 647985"/>
              <a:gd name="connsiteY45" fmla="*/ 83820 h 768668"/>
              <a:gd name="connsiteX46" fmla="*/ 225934 w 647985"/>
              <a:gd name="connsiteY46" fmla="*/ 102870 h 768668"/>
              <a:gd name="connsiteX47" fmla="*/ 233554 w 647985"/>
              <a:gd name="connsiteY47" fmla="*/ 127635 h 768668"/>
              <a:gd name="connsiteX48" fmla="*/ 224981 w 647985"/>
              <a:gd name="connsiteY48" fmla="*/ 148590 h 768668"/>
              <a:gd name="connsiteX49" fmla="*/ 201169 w 647985"/>
              <a:gd name="connsiteY49" fmla="*/ 160020 h 768668"/>
              <a:gd name="connsiteX50" fmla="*/ 201169 w 647985"/>
              <a:gd name="connsiteY50" fmla="*/ 186690 h 768668"/>
              <a:gd name="connsiteX51" fmla="*/ 224981 w 647985"/>
              <a:gd name="connsiteY51" fmla="*/ 198120 h 768668"/>
              <a:gd name="connsiteX52" fmla="*/ 233554 w 647985"/>
              <a:gd name="connsiteY52" fmla="*/ 219075 h 768668"/>
              <a:gd name="connsiteX53" fmla="*/ 224981 w 647985"/>
              <a:gd name="connsiteY53" fmla="*/ 243840 h 768668"/>
              <a:gd name="connsiteX54" fmla="*/ 244031 w 647985"/>
              <a:gd name="connsiteY54" fmla="*/ 262890 h 768668"/>
              <a:gd name="connsiteX55" fmla="*/ 268796 w 647985"/>
              <a:gd name="connsiteY55" fmla="*/ 254318 h 768668"/>
              <a:gd name="connsiteX56" fmla="*/ 289751 w 647985"/>
              <a:gd name="connsiteY56" fmla="*/ 262890 h 768668"/>
              <a:gd name="connsiteX57" fmla="*/ 301181 w 647985"/>
              <a:gd name="connsiteY57" fmla="*/ 286703 h 768668"/>
              <a:gd name="connsiteX58" fmla="*/ 327851 w 647985"/>
              <a:gd name="connsiteY58" fmla="*/ 286703 h 768668"/>
              <a:gd name="connsiteX59" fmla="*/ 339281 w 647985"/>
              <a:gd name="connsiteY59" fmla="*/ 263843 h 768668"/>
              <a:gd name="connsiteX60" fmla="*/ 360236 w 647985"/>
              <a:gd name="connsiteY60" fmla="*/ 255270 h 768668"/>
              <a:gd name="connsiteX61" fmla="*/ 385001 w 647985"/>
              <a:gd name="connsiteY61" fmla="*/ 263843 h 768668"/>
              <a:gd name="connsiteX62" fmla="*/ 404051 w 647985"/>
              <a:gd name="connsiteY62" fmla="*/ 244793 h 768668"/>
              <a:gd name="connsiteX63" fmla="*/ 395479 w 647985"/>
              <a:gd name="connsiteY63" fmla="*/ 220028 h 768668"/>
              <a:gd name="connsiteX64" fmla="*/ 405004 w 647985"/>
              <a:gd name="connsiteY64" fmla="*/ 199073 h 768668"/>
              <a:gd name="connsiteX65" fmla="*/ 428816 w 647985"/>
              <a:gd name="connsiteY65" fmla="*/ 187643 h 768668"/>
              <a:gd name="connsiteX66" fmla="*/ 428816 w 647985"/>
              <a:gd name="connsiteY66" fmla="*/ 159068 h 768668"/>
              <a:gd name="connsiteX67" fmla="*/ 405004 w 647985"/>
              <a:gd name="connsiteY67" fmla="*/ 147638 h 768668"/>
              <a:gd name="connsiteX68" fmla="*/ 396431 w 647985"/>
              <a:gd name="connsiteY68" fmla="*/ 126683 h 768668"/>
              <a:gd name="connsiteX69" fmla="*/ 405004 w 647985"/>
              <a:gd name="connsiteY69" fmla="*/ 101917 h 768668"/>
              <a:gd name="connsiteX70" fmla="*/ 385954 w 647985"/>
              <a:gd name="connsiteY70" fmla="*/ 82868 h 768668"/>
              <a:gd name="connsiteX71" fmla="*/ 361189 w 647985"/>
              <a:gd name="connsiteY71" fmla="*/ 91440 h 768668"/>
              <a:gd name="connsiteX72" fmla="*/ 340234 w 647985"/>
              <a:gd name="connsiteY72" fmla="*/ 82868 h 768668"/>
              <a:gd name="connsiteX73" fmla="*/ 328804 w 647985"/>
              <a:gd name="connsiteY73" fmla="*/ 60007 h 768668"/>
              <a:gd name="connsiteX74" fmla="*/ 286418 w 647985"/>
              <a:gd name="connsiteY74" fmla="*/ 0 h 768668"/>
              <a:gd name="connsiteX75" fmla="*/ 432626 w 647985"/>
              <a:gd name="connsiteY75" fmla="*/ 40005 h 768668"/>
              <a:gd name="connsiteX76" fmla="*/ 572644 w 647985"/>
              <a:gd name="connsiteY76" fmla="*/ 297180 h 768668"/>
              <a:gd name="connsiteX77" fmla="*/ 572644 w 647985"/>
              <a:gd name="connsiteY77" fmla="*/ 301943 h 768668"/>
              <a:gd name="connsiteX78" fmla="*/ 638366 w 647985"/>
              <a:gd name="connsiteY78" fmla="*/ 416243 h 768668"/>
              <a:gd name="connsiteX79" fmla="*/ 614554 w 647985"/>
              <a:gd name="connsiteY79" fmla="*/ 482918 h 768668"/>
              <a:gd name="connsiteX80" fmla="*/ 572644 w 647985"/>
              <a:gd name="connsiteY80" fmla="*/ 482918 h 768668"/>
              <a:gd name="connsiteX81" fmla="*/ 572644 w 647985"/>
              <a:gd name="connsiteY81" fmla="*/ 540068 h 768668"/>
              <a:gd name="connsiteX82" fmla="*/ 540259 w 647985"/>
              <a:gd name="connsiteY82" fmla="*/ 621030 h 768668"/>
              <a:gd name="connsiteX83" fmla="*/ 460249 w 647985"/>
              <a:gd name="connsiteY83" fmla="*/ 654368 h 768668"/>
              <a:gd name="connsiteX84" fmla="*/ 413576 w 647985"/>
              <a:gd name="connsiteY84" fmla="*/ 654368 h 768668"/>
              <a:gd name="connsiteX85" fmla="*/ 413576 w 647985"/>
              <a:gd name="connsiteY85" fmla="*/ 768668 h 768668"/>
              <a:gd name="connsiteX86" fmla="*/ 112586 w 647985"/>
              <a:gd name="connsiteY86" fmla="*/ 768668 h 768668"/>
              <a:gd name="connsiteX87" fmla="*/ 112586 w 647985"/>
              <a:gd name="connsiteY87" fmla="*/ 527685 h 768668"/>
              <a:gd name="connsiteX88" fmla="*/ 191 w 647985"/>
              <a:gd name="connsiteY88" fmla="*/ 297180 h 768668"/>
              <a:gd name="connsiteX89" fmla="*/ 140209 w 647985"/>
              <a:gd name="connsiteY89" fmla="*/ 40005 h 768668"/>
              <a:gd name="connsiteX90" fmla="*/ 286418 w 647985"/>
              <a:gd name="connsiteY90" fmla="*/ 0 h 76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47985" h="768668">
                <a:moveTo>
                  <a:pt x="195454" y="327660"/>
                </a:moveTo>
                <a:cubicBezTo>
                  <a:pt x="217548" y="327660"/>
                  <a:pt x="235459" y="345571"/>
                  <a:pt x="235459" y="367665"/>
                </a:cubicBezTo>
                <a:cubicBezTo>
                  <a:pt x="235459" y="389759"/>
                  <a:pt x="217548" y="407670"/>
                  <a:pt x="195454" y="407670"/>
                </a:cubicBezTo>
                <a:cubicBezTo>
                  <a:pt x="173360" y="407670"/>
                  <a:pt x="155449" y="389759"/>
                  <a:pt x="155449" y="367665"/>
                </a:cubicBezTo>
                <a:cubicBezTo>
                  <a:pt x="155449" y="345571"/>
                  <a:pt x="173360" y="327660"/>
                  <a:pt x="195454" y="327660"/>
                </a:cubicBezTo>
                <a:close/>
                <a:moveTo>
                  <a:pt x="182119" y="252412"/>
                </a:moveTo>
                <a:lnTo>
                  <a:pt x="170689" y="276225"/>
                </a:lnTo>
                <a:cubicBezTo>
                  <a:pt x="163069" y="278130"/>
                  <a:pt x="156401" y="280988"/>
                  <a:pt x="149734" y="284798"/>
                </a:cubicBezTo>
                <a:lnTo>
                  <a:pt x="124969" y="276225"/>
                </a:lnTo>
                <a:lnTo>
                  <a:pt x="105919" y="295275"/>
                </a:lnTo>
                <a:lnTo>
                  <a:pt x="114491" y="320040"/>
                </a:lnTo>
                <a:cubicBezTo>
                  <a:pt x="110681" y="326708"/>
                  <a:pt x="107824" y="333375"/>
                  <a:pt x="105919" y="340995"/>
                </a:cubicBezTo>
                <a:lnTo>
                  <a:pt x="82106" y="352425"/>
                </a:lnTo>
                <a:lnTo>
                  <a:pt x="82106" y="379095"/>
                </a:lnTo>
                <a:lnTo>
                  <a:pt x="105919" y="390525"/>
                </a:lnTo>
                <a:cubicBezTo>
                  <a:pt x="107824" y="398145"/>
                  <a:pt x="110681" y="404813"/>
                  <a:pt x="114491" y="411480"/>
                </a:cubicBezTo>
                <a:lnTo>
                  <a:pt x="105919" y="436245"/>
                </a:lnTo>
                <a:lnTo>
                  <a:pt x="124969" y="455295"/>
                </a:lnTo>
                <a:lnTo>
                  <a:pt x="149734" y="447675"/>
                </a:lnTo>
                <a:cubicBezTo>
                  <a:pt x="156401" y="451485"/>
                  <a:pt x="163069" y="454343"/>
                  <a:pt x="170689" y="456248"/>
                </a:cubicBezTo>
                <a:lnTo>
                  <a:pt x="182119" y="480060"/>
                </a:lnTo>
                <a:lnTo>
                  <a:pt x="208789" y="480060"/>
                </a:lnTo>
                <a:lnTo>
                  <a:pt x="219266" y="457200"/>
                </a:lnTo>
                <a:cubicBezTo>
                  <a:pt x="226886" y="455295"/>
                  <a:pt x="233554" y="452438"/>
                  <a:pt x="240221" y="448628"/>
                </a:cubicBezTo>
                <a:lnTo>
                  <a:pt x="264986" y="457200"/>
                </a:lnTo>
                <a:lnTo>
                  <a:pt x="284036" y="438150"/>
                </a:lnTo>
                <a:lnTo>
                  <a:pt x="276416" y="413385"/>
                </a:lnTo>
                <a:cubicBezTo>
                  <a:pt x="280226" y="406718"/>
                  <a:pt x="283084" y="400050"/>
                  <a:pt x="284989" y="392430"/>
                </a:cubicBezTo>
                <a:lnTo>
                  <a:pt x="308801" y="381000"/>
                </a:lnTo>
                <a:lnTo>
                  <a:pt x="309754" y="352425"/>
                </a:lnTo>
                <a:lnTo>
                  <a:pt x="285941" y="340995"/>
                </a:lnTo>
                <a:cubicBezTo>
                  <a:pt x="284036" y="333375"/>
                  <a:pt x="281179" y="326708"/>
                  <a:pt x="277369" y="320040"/>
                </a:cubicBezTo>
                <a:lnTo>
                  <a:pt x="285941" y="295275"/>
                </a:lnTo>
                <a:lnTo>
                  <a:pt x="266891" y="276225"/>
                </a:lnTo>
                <a:lnTo>
                  <a:pt x="242126" y="284798"/>
                </a:lnTo>
                <a:cubicBezTo>
                  <a:pt x="235459" y="280988"/>
                  <a:pt x="228791" y="278130"/>
                  <a:pt x="221171" y="276225"/>
                </a:cubicBezTo>
                <a:lnTo>
                  <a:pt x="209741" y="252412"/>
                </a:lnTo>
                <a:close/>
                <a:moveTo>
                  <a:pt x="315469" y="134303"/>
                </a:moveTo>
                <a:cubicBezTo>
                  <a:pt x="337377" y="134303"/>
                  <a:pt x="355474" y="152400"/>
                  <a:pt x="355474" y="174308"/>
                </a:cubicBezTo>
                <a:cubicBezTo>
                  <a:pt x="355474" y="196216"/>
                  <a:pt x="337377" y="214313"/>
                  <a:pt x="315469" y="214313"/>
                </a:cubicBezTo>
                <a:cubicBezTo>
                  <a:pt x="293561" y="214313"/>
                  <a:pt x="275464" y="196216"/>
                  <a:pt x="275464" y="174308"/>
                </a:cubicBezTo>
                <a:cubicBezTo>
                  <a:pt x="275464" y="152400"/>
                  <a:pt x="293561" y="134303"/>
                  <a:pt x="315469" y="134303"/>
                </a:cubicBezTo>
                <a:close/>
                <a:moveTo>
                  <a:pt x="302134" y="60007"/>
                </a:moveTo>
                <a:lnTo>
                  <a:pt x="290704" y="83820"/>
                </a:lnTo>
                <a:cubicBezTo>
                  <a:pt x="283084" y="85725"/>
                  <a:pt x="276416" y="88583"/>
                  <a:pt x="269749" y="92393"/>
                </a:cubicBezTo>
                <a:lnTo>
                  <a:pt x="244984" y="83820"/>
                </a:lnTo>
                <a:lnTo>
                  <a:pt x="225934" y="102870"/>
                </a:lnTo>
                <a:lnTo>
                  <a:pt x="233554" y="127635"/>
                </a:lnTo>
                <a:cubicBezTo>
                  <a:pt x="229744" y="134303"/>
                  <a:pt x="226886" y="140970"/>
                  <a:pt x="224981" y="148590"/>
                </a:cubicBezTo>
                <a:lnTo>
                  <a:pt x="201169" y="160020"/>
                </a:lnTo>
                <a:lnTo>
                  <a:pt x="201169" y="186690"/>
                </a:lnTo>
                <a:lnTo>
                  <a:pt x="224981" y="198120"/>
                </a:lnTo>
                <a:cubicBezTo>
                  <a:pt x="226886" y="205740"/>
                  <a:pt x="229744" y="212408"/>
                  <a:pt x="233554" y="219075"/>
                </a:cubicBezTo>
                <a:lnTo>
                  <a:pt x="224981" y="243840"/>
                </a:lnTo>
                <a:lnTo>
                  <a:pt x="244031" y="262890"/>
                </a:lnTo>
                <a:lnTo>
                  <a:pt x="268796" y="254318"/>
                </a:lnTo>
                <a:cubicBezTo>
                  <a:pt x="275464" y="258128"/>
                  <a:pt x="282131" y="260985"/>
                  <a:pt x="289751" y="262890"/>
                </a:cubicBezTo>
                <a:lnTo>
                  <a:pt x="301181" y="286703"/>
                </a:lnTo>
                <a:lnTo>
                  <a:pt x="327851" y="286703"/>
                </a:lnTo>
                <a:lnTo>
                  <a:pt x="339281" y="263843"/>
                </a:lnTo>
                <a:cubicBezTo>
                  <a:pt x="346901" y="261937"/>
                  <a:pt x="353569" y="259080"/>
                  <a:pt x="360236" y="255270"/>
                </a:cubicBezTo>
                <a:lnTo>
                  <a:pt x="385001" y="263843"/>
                </a:lnTo>
                <a:lnTo>
                  <a:pt x="404051" y="244793"/>
                </a:lnTo>
                <a:lnTo>
                  <a:pt x="395479" y="220028"/>
                </a:lnTo>
                <a:cubicBezTo>
                  <a:pt x="399289" y="213360"/>
                  <a:pt x="403099" y="206693"/>
                  <a:pt x="405004" y="199073"/>
                </a:cubicBezTo>
                <a:lnTo>
                  <a:pt x="428816" y="187643"/>
                </a:lnTo>
                <a:lnTo>
                  <a:pt x="428816" y="159068"/>
                </a:lnTo>
                <a:lnTo>
                  <a:pt x="405004" y="147638"/>
                </a:lnTo>
                <a:cubicBezTo>
                  <a:pt x="403099" y="140018"/>
                  <a:pt x="400241" y="133350"/>
                  <a:pt x="396431" y="126683"/>
                </a:cubicBezTo>
                <a:lnTo>
                  <a:pt x="405004" y="101917"/>
                </a:lnTo>
                <a:lnTo>
                  <a:pt x="385954" y="82868"/>
                </a:lnTo>
                <a:lnTo>
                  <a:pt x="361189" y="91440"/>
                </a:lnTo>
                <a:cubicBezTo>
                  <a:pt x="354521" y="87630"/>
                  <a:pt x="347854" y="84773"/>
                  <a:pt x="340234" y="82868"/>
                </a:cubicBezTo>
                <a:lnTo>
                  <a:pt x="328804" y="60007"/>
                </a:lnTo>
                <a:close/>
                <a:moveTo>
                  <a:pt x="286418" y="0"/>
                </a:moveTo>
                <a:cubicBezTo>
                  <a:pt x="336900" y="0"/>
                  <a:pt x="387383" y="13335"/>
                  <a:pt x="432626" y="40005"/>
                </a:cubicBezTo>
                <a:cubicBezTo>
                  <a:pt x="523114" y="94298"/>
                  <a:pt x="576454" y="192405"/>
                  <a:pt x="572644" y="297180"/>
                </a:cubicBezTo>
                <a:lnTo>
                  <a:pt x="572644" y="301943"/>
                </a:lnTo>
                <a:lnTo>
                  <a:pt x="638366" y="416243"/>
                </a:lnTo>
                <a:cubicBezTo>
                  <a:pt x="661226" y="451485"/>
                  <a:pt x="639319" y="480060"/>
                  <a:pt x="614554" y="482918"/>
                </a:cubicBezTo>
                <a:lnTo>
                  <a:pt x="572644" y="482918"/>
                </a:lnTo>
                <a:lnTo>
                  <a:pt x="572644" y="540068"/>
                </a:lnTo>
                <a:cubicBezTo>
                  <a:pt x="572644" y="570548"/>
                  <a:pt x="561214" y="599123"/>
                  <a:pt x="540259" y="621030"/>
                </a:cubicBezTo>
                <a:cubicBezTo>
                  <a:pt x="519304" y="641985"/>
                  <a:pt x="490729" y="654368"/>
                  <a:pt x="460249" y="654368"/>
                </a:cubicBezTo>
                <a:lnTo>
                  <a:pt x="413576" y="654368"/>
                </a:lnTo>
                <a:lnTo>
                  <a:pt x="413576" y="768668"/>
                </a:lnTo>
                <a:lnTo>
                  <a:pt x="112586" y="768668"/>
                </a:lnTo>
                <a:lnTo>
                  <a:pt x="112586" y="527685"/>
                </a:lnTo>
                <a:cubicBezTo>
                  <a:pt x="41149" y="472440"/>
                  <a:pt x="191" y="387668"/>
                  <a:pt x="191" y="297180"/>
                </a:cubicBezTo>
                <a:cubicBezTo>
                  <a:pt x="-3619" y="192405"/>
                  <a:pt x="49721" y="93345"/>
                  <a:pt x="140209" y="40005"/>
                </a:cubicBezTo>
                <a:cubicBezTo>
                  <a:pt x="185453" y="13335"/>
                  <a:pt x="235935" y="0"/>
                  <a:pt x="286418" y="0"/>
                </a:cubicBezTo>
                <a:close/>
              </a:path>
            </a:pathLst>
          </a:custGeom>
          <a:solidFill>
            <a:schemeClr val="accent2">
              <a:lumMod val="75000"/>
            </a:schemeClr>
          </a:solidFill>
          <a:ln w="9525" cap="flat">
            <a:noFill/>
            <a:prstDash val="solid"/>
            <a:miter/>
          </a:ln>
        </p:spPr>
        <p:txBody>
          <a:bodyPr lIns="68580" tIns="34290" rIns="68580" bIns="3429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7" name="Freeform: Shape 81"/>
          <p:cNvSpPr/>
          <p:nvPr/>
        </p:nvSpPr>
        <p:spPr>
          <a:xfrm>
            <a:off x="10021888" y="3060700"/>
            <a:ext cx="298450" cy="352425"/>
          </a:xfrm>
          <a:custGeom>
            <a:avLst/>
            <a:gdLst>
              <a:gd name="connsiteX0" fmla="*/ 185738 w 495300"/>
              <a:gd name="connsiteY0" fmla="*/ 742950 h 800100"/>
              <a:gd name="connsiteX1" fmla="*/ 309563 w 495300"/>
              <a:gd name="connsiteY1" fmla="*/ 742950 h 800100"/>
              <a:gd name="connsiteX2" fmla="*/ 247651 w 495300"/>
              <a:gd name="connsiteY2" fmla="*/ 800100 h 800100"/>
              <a:gd name="connsiteX3" fmla="*/ 185738 w 495300"/>
              <a:gd name="connsiteY3" fmla="*/ 742950 h 800100"/>
              <a:gd name="connsiteX4" fmla="*/ 152400 w 495300"/>
              <a:gd name="connsiteY4" fmla="*/ 647700 h 800100"/>
              <a:gd name="connsiteX5" fmla="*/ 342900 w 495300"/>
              <a:gd name="connsiteY5" fmla="*/ 647700 h 800100"/>
              <a:gd name="connsiteX6" fmla="*/ 371475 w 495300"/>
              <a:gd name="connsiteY6" fmla="*/ 676275 h 800100"/>
              <a:gd name="connsiteX7" fmla="*/ 342900 w 495300"/>
              <a:gd name="connsiteY7" fmla="*/ 704850 h 800100"/>
              <a:gd name="connsiteX8" fmla="*/ 152400 w 495300"/>
              <a:gd name="connsiteY8" fmla="*/ 704850 h 800100"/>
              <a:gd name="connsiteX9" fmla="*/ 123825 w 495300"/>
              <a:gd name="connsiteY9" fmla="*/ 676275 h 800100"/>
              <a:gd name="connsiteX10" fmla="*/ 152400 w 495300"/>
              <a:gd name="connsiteY10" fmla="*/ 647700 h 800100"/>
              <a:gd name="connsiteX11" fmla="*/ 152400 w 495300"/>
              <a:gd name="connsiteY11" fmla="*/ 552450 h 800100"/>
              <a:gd name="connsiteX12" fmla="*/ 342900 w 495300"/>
              <a:gd name="connsiteY12" fmla="*/ 552450 h 800100"/>
              <a:gd name="connsiteX13" fmla="*/ 371475 w 495300"/>
              <a:gd name="connsiteY13" fmla="*/ 581025 h 800100"/>
              <a:gd name="connsiteX14" fmla="*/ 342900 w 495300"/>
              <a:gd name="connsiteY14" fmla="*/ 609600 h 800100"/>
              <a:gd name="connsiteX15" fmla="*/ 152400 w 495300"/>
              <a:gd name="connsiteY15" fmla="*/ 609600 h 800100"/>
              <a:gd name="connsiteX16" fmla="*/ 123825 w 495300"/>
              <a:gd name="connsiteY16" fmla="*/ 581025 h 800100"/>
              <a:gd name="connsiteX17" fmla="*/ 152400 w 495300"/>
              <a:gd name="connsiteY17" fmla="*/ 552450 h 800100"/>
              <a:gd name="connsiteX18" fmla="*/ 248602 w 495300"/>
              <a:gd name="connsiteY18" fmla="*/ 56197 h 800100"/>
              <a:gd name="connsiteX19" fmla="*/ 58103 w 495300"/>
              <a:gd name="connsiteY19" fmla="*/ 244793 h 800100"/>
              <a:gd name="connsiteX20" fmla="*/ 58103 w 495300"/>
              <a:gd name="connsiteY20" fmla="*/ 252413 h 800100"/>
              <a:gd name="connsiteX21" fmla="*/ 71438 w 495300"/>
              <a:gd name="connsiteY21" fmla="*/ 319088 h 800100"/>
              <a:gd name="connsiteX22" fmla="*/ 103823 w 495300"/>
              <a:gd name="connsiteY22" fmla="*/ 371475 h 800100"/>
              <a:gd name="connsiteX23" fmla="*/ 159068 w 495300"/>
              <a:gd name="connsiteY23" fmla="*/ 457200 h 800100"/>
              <a:gd name="connsiteX24" fmla="*/ 247650 w 495300"/>
              <a:gd name="connsiteY24" fmla="*/ 457200 h 800100"/>
              <a:gd name="connsiteX25" fmla="*/ 337185 w 495300"/>
              <a:gd name="connsiteY25" fmla="*/ 457200 h 800100"/>
              <a:gd name="connsiteX26" fmla="*/ 392430 w 495300"/>
              <a:gd name="connsiteY26" fmla="*/ 371475 h 800100"/>
              <a:gd name="connsiteX27" fmla="*/ 424815 w 495300"/>
              <a:gd name="connsiteY27" fmla="*/ 319088 h 800100"/>
              <a:gd name="connsiteX28" fmla="*/ 438150 w 495300"/>
              <a:gd name="connsiteY28" fmla="*/ 252413 h 800100"/>
              <a:gd name="connsiteX29" fmla="*/ 439103 w 495300"/>
              <a:gd name="connsiteY29" fmla="*/ 252413 h 800100"/>
              <a:gd name="connsiteX30" fmla="*/ 439103 w 495300"/>
              <a:gd name="connsiteY30" fmla="*/ 244793 h 800100"/>
              <a:gd name="connsiteX31" fmla="*/ 248602 w 495300"/>
              <a:gd name="connsiteY31" fmla="*/ 56197 h 800100"/>
              <a:gd name="connsiteX32" fmla="*/ 247650 w 495300"/>
              <a:gd name="connsiteY32" fmla="*/ 0 h 800100"/>
              <a:gd name="connsiteX33" fmla="*/ 495300 w 495300"/>
              <a:gd name="connsiteY33" fmla="*/ 244793 h 800100"/>
              <a:gd name="connsiteX34" fmla="*/ 495300 w 495300"/>
              <a:gd name="connsiteY34" fmla="*/ 253365 h 800100"/>
              <a:gd name="connsiteX35" fmla="*/ 478155 w 495300"/>
              <a:gd name="connsiteY35" fmla="*/ 339090 h 800100"/>
              <a:gd name="connsiteX36" fmla="*/ 435292 w 495300"/>
              <a:gd name="connsiteY36" fmla="*/ 409575 h 800100"/>
              <a:gd name="connsiteX37" fmla="*/ 377190 w 495300"/>
              <a:gd name="connsiteY37" fmla="*/ 503873 h 800100"/>
              <a:gd name="connsiteX38" fmla="*/ 360045 w 495300"/>
              <a:gd name="connsiteY38" fmla="*/ 514350 h 800100"/>
              <a:gd name="connsiteX39" fmla="*/ 135255 w 495300"/>
              <a:gd name="connsiteY39" fmla="*/ 514350 h 800100"/>
              <a:gd name="connsiteX40" fmla="*/ 118110 w 495300"/>
              <a:gd name="connsiteY40" fmla="*/ 503873 h 800100"/>
              <a:gd name="connsiteX41" fmla="*/ 60007 w 495300"/>
              <a:gd name="connsiteY41" fmla="*/ 409575 h 800100"/>
              <a:gd name="connsiteX42" fmla="*/ 17145 w 495300"/>
              <a:gd name="connsiteY42" fmla="*/ 339090 h 800100"/>
              <a:gd name="connsiteX43" fmla="*/ 0 w 495300"/>
              <a:gd name="connsiteY43" fmla="*/ 253365 h 800100"/>
              <a:gd name="connsiteX44" fmla="*/ 0 w 495300"/>
              <a:gd name="connsiteY44" fmla="*/ 244793 h 800100"/>
              <a:gd name="connsiteX45" fmla="*/ 247650 w 495300"/>
              <a:gd name="connsiteY4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300" h="800100">
                <a:moveTo>
                  <a:pt x="185738" y="742950"/>
                </a:moveTo>
                <a:lnTo>
                  <a:pt x="309563" y="742950"/>
                </a:lnTo>
                <a:cubicBezTo>
                  <a:pt x="306706" y="775335"/>
                  <a:pt x="280036" y="800100"/>
                  <a:pt x="247651" y="800100"/>
                </a:cubicBezTo>
                <a:cubicBezTo>
                  <a:pt x="215265" y="800100"/>
                  <a:pt x="188595" y="775335"/>
                  <a:pt x="185738" y="742950"/>
                </a:cubicBezTo>
                <a:close/>
                <a:moveTo>
                  <a:pt x="152400" y="647700"/>
                </a:moveTo>
                <a:lnTo>
                  <a:pt x="342900" y="647700"/>
                </a:lnTo>
                <a:cubicBezTo>
                  <a:pt x="359093" y="647700"/>
                  <a:pt x="371475" y="660083"/>
                  <a:pt x="371475" y="676275"/>
                </a:cubicBezTo>
                <a:cubicBezTo>
                  <a:pt x="371475" y="692467"/>
                  <a:pt x="359093" y="704850"/>
                  <a:pt x="342900" y="704850"/>
                </a:cubicBezTo>
                <a:lnTo>
                  <a:pt x="152400" y="704850"/>
                </a:lnTo>
                <a:cubicBezTo>
                  <a:pt x="136207" y="704850"/>
                  <a:pt x="123825" y="692467"/>
                  <a:pt x="123825" y="676275"/>
                </a:cubicBezTo>
                <a:cubicBezTo>
                  <a:pt x="123825" y="660083"/>
                  <a:pt x="136207" y="647700"/>
                  <a:pt x="152400" y="647700"/>
                </a:cubicBezTo>
                <a:close/>
                <a:moveTo>
                  <a:pt x="152400" y="552450"/>
                </a:moveTo>
                <a:lnTo>
                  <a:pt x="342900" y="552450"/>
                </a:lnTo>
                <a:cubicBezTo>
                  <a:pt x="359093" y="552450"/>
                  <a:pt x="371475" y="564833"/>
                  <a:pt x="371475" y="581025"/>
                </a:cubicBezTo>
                <a:cubicBezTo>
                  <a:pt x="371475" y="597217"/>
                  <a:pt x="359093" y="609600"/>
                  <a:pt x="342900" y="609600"/>
                </a:cubicBezTo>
                <a:lnTo>
                  <a:pt x="152400" y="609600"/>
                </a:lnTo>
                <a:cubicBezTo>
                  <a:pt x="136207" y="609600"/>
                  <a:pt x="123825" y="597217"/>
                  <a:pt x="123825" y="581025"/>
                </a:cubicBezTo>
                <a:cubicBezTo>
                  <a:pt x="123825" y="564833"/>
                  <a:pt x="136207" y="552450"/>
                  <a:pt x="152400" y="552450"/>
                </a:cubicBezTo>
                <a:close/>
                <a:moveTo>
                  <a:pt x="248602" y="56197"/>
                </a:moveTo>
                <a:cubicBezTo>
                  <a:pt x="144780" y="57150"/>
                  <a:pt x="60007" y="140970"/>
                  <a:pt x="58103" y="244793"/>
                </a:cubicBezTo>
                <a:lnTo>
                  <a:pt x="58103" y="252413"/>
                </a:lnTo>
                <a:cubicBezTo>
                  <a:pt x="59055" y="275273"/>
                  <a:pt x="62865" y="298133"/>
                  <a:pt x="71438" y="319088"/>
                </a:cubicBezTo>
                <a:cubicBezTo>
                  <a:pt x="79057" y="338138"/>
                  <a:pt x="90488" y="356235"/>
                  <a:pt x="103823" y="371475"/>
                </a:cubicBezTo>
                <a:cubicBezTo>
                  <a:pt x="124777" y="398145"/>
                  <a:pt x="143827" y="426720"/>
                  <a:pt x="159068" y="457200"/>
                </a:cubicBezTo>
                <a:lnTo>
                  <a:pt x="247650" y="457200"/>
                </a:lnTo>
                <a:lnTo>
                  <a:pt x="337185" y="457200"/>
                </a:lnTo>
                <a:cubicBezTo>
                  <a:pt x="351473" y="426720"/>
                  <a:pt x="370523" y="398145"/>
                  <a:pt x="392430" y="371475"/>
                </a:cubicBezTo>
                <a:cubicBezTo>
                  <a:pt x="406717" y="356235"/>
                  <a:pt x="417195" y="338138"/>
                  <a:pt x="424815" y="319088"/>
                </a:cubicBezTo>
                <a:cubicBezTo>
                  <a:pt x="432435" y="298133"/>
                  <a:pt x="437198" y="275273"/>
                  <a:pt x="438150" y="252413"/>
                </a:cubicBezTo>
                <a:lnTo>
                  <a:pt x="439103" y="252413"/>
                </a:lnTo>
                <a:lnTo>
                  <a:pt x="439103" y="244793"/>
                </a:lnTo>
                <a:cubicBezTo>
                  <a:pt x="437198" y="140018"/>
                  <a:pt x="352425" y="57150"/>
                  <a:pt x="248602" y="56197"/>
                </a:cubicBezTo>
                <a:close/>
                <a:moveTo>
                  <a:pt x="247650" y="0"/>
                </a:moveTo>
                <a:cubicBezTo>
                  <a:pt x="382905" y="952"/>
                  <a:pt x="492442" y="109538"/>
                  <a:pt x="495300" y="244793"/>
                </a:cubicBezTo>
                <a:lnTo>
                  <a:pt x="495300" y="253365"/>
                </a:lnTo>
                <a:cubicBezTo>
                  <a:pt x="494348" y="282893"/>
                  <a:pt x="488633" y="311468"/>
                  <a:pt x="478155" y="339090"/>
                </a:cubicBezTo>
                <a:cubicBezTo>
                  <a:pt x="468630" y="364808"/>
                  <a:pt x="453390" y="388620"/>
                  <a:pt x="435292" y="409575"/>
                </a:cubicBezTo>
                <a:cubicBezTo>
                  <a:pt x="412433" y="434340"/>
                  <a:pt x="387668" y="482918"/>
                  <a:pt x="377190" y="503873"/>
                </a:cubicBezTo>
                <a:cubicBezTo>
                  <a:pt x="374333" y="510540"/>
                  <a:pt x="367665" y="514350"/>
                  <a:pt x="360045" y="514350"/>
                </a:cubicBezTo>
                <a:lnTo>
                  <a:pt x="135255" y="514350"/>
                </a:lnTo>
                <a:cubicBezTo>
                  <a:pt x="127635" y="514350"/>
                  <a:pt x="120968" y="510540"/>
                  <a:pt x="118110" y="503873"/>
                </a:cubicBezTo>
                <a:cubicBezTo>
                  <a:pt x="107632" y="482918"/>
                  <a:pt x="82868" y="434340"/>
                  <a:pt x="60007" y="409575"/>
                </a:cubicBezTo>
                <a:cubicBezTo>
                  <a:pt x="41910" y="388620"/>
                  <a:pt x="27622" y="364808"/>
                  <a:pt x="17145" y="339090"/>
                </a:cubicBezTo>
                <a:cubicBezTo>
                  <a:pt x="6668" y="311468"/>
                  <a:pt x="953" y="282893"/>
                  <a:pt x="0" y="253365"/>
                </a:cubicBezTo>
                <a:lnTo>
                  <a:pt x="0" y="244793"/>
                </a:lnTo>
                <a:cubicBezTo>
                  <a:pt x="2857" y="109538"/>
                  <a:pt x="112395" y="952"/>
                  <a:pt x="247650" y="0"/>
                </a:cubicBezTo>
                <a:close/>
              </a:path>
            </a:pathLst>
          </a:custGeom>
          <a:solidFill>
            <a:schemeClr val="accent6">
              <a:lumMod val="75000"/>
            </a:schemeClr>
          </a:solidFill>
          <a:ln w="9525" cap="flat">
            <a:noFill/>
            <a:prstDash val="solid"/>
            <a:miter/>
          </a:ln>
        </p:spPr>
        <p:txBody>
          <a:bodyPr lIns="68580" tIns="34290" rIns="68580" bIns="3429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8" name="Freeform: Shape 82"/>
          <p:cNvSpPr/>
          <p:nvPr/>
        </p:nvSpPr>
        <p:spPr>
          <a:xfrm>
            <a:off x="9561513" y="4217988"/>
            <a:ext cx="300038" cy="277813"/>
          </a:xfrm>
          <a:custGeom>
            <a:avLst/>
            <a:gdLst>
              <a:gd name="connsiteX0" fmla="*/ 361950 w 752475"/>
              <a:gd name="connsiteY0" fmla="*/ 161925 h 752475"/>
              <a:gd name="connsiteX1" fmla="*/ 469583 w 752475"/>
              <a:gd name="connsiteY1" fmla="*/ 188595 h 752475"/>
              <a:gd name="connsiteX2" fmla="*/ 426720 w 752475"/>
              <a:gd name="connsiteY2" fmla="*/ 231457 h 752475"/>
              <a:gd name="connsiteX3" fmla="*/ 361950 w 752475"/>
              <a:gd name="connsiteY3" fmla="*/ 219075 h 752475"/>
              <a:gd name="connsiteX4" fmla="*/ 190500 w 752475"/>
              <a:gd name="connsiteY4" fmla="*/ 390525 h 752475"/>
              <a:gd name="connsiteX5" fmla="*/ 361950 w 752475"/>
              <a:gd name="connsiteY5" fmla="*/ 561975 h 752475"/>
              <a:gd name="connsiteX6" fmla="*/ 533400 w 752475"/>
              <a:gd name="connsiteY6" fmla="*/ 390525 h 752475"/>
              <a:gd name="connsiteX7" fmla="*/ 521018 w 752475"/>
              <a:gd name="connsiteY7" fmla="*/ 325755 h 752475"/>
              <a:gd name="connsiteX8" fmla="*/ 563880 w 752475"/>
              <a:gd name="connsiteY8" fmla="*/ 282893 h 752475"/>
              <a:gd name="connsiteX9" fmla="*/ 590550 w 752475"/>
              <a:gd name="connsiteY9" fmla="*/ 390525 h 752475"/>
              <a:gd name="connsiteX10" fmla="*/ 361950 w 752475"/>
              <a:gd name="connsiteY10" fmla="*/ 619125 h 752475"/>
              <a:gd name="connsiteX11" fmla="*/ 133350 w 752475"/>
              <a:gd name="connsiteY11" fmla="*/ 390525 h 752475"/>
              <a:gd name="connsiteX12" fmla="*/ 361950 w 752475"/>
              <a:gd name="connsiteY12" fmla="*/ 161925 h 752475"/>
              <a:gd name="connsiteX13" fmla="*/ 361950 w 752475"/>
              <a:gd name="connsiteY13" fmla="*/ 28575 h 752475"/>
              <a:gd name="connsiteX14" fmla="*/ 532448 w 752475"/>
              <a:gd name="connsiteY14" fmla="*/ 70485 h 752475"/>
              <a:gd name="connsiteX15" fmla="*/ 525780 w 752475"/>
              <a:gd name="connsiteY15" fmla="*/ 77153 h 752475"/>
              <a:gd name="connsiteX16" fmla="*/ 512445 w 752475"/>
              <a:gd name="connsiteY16" fmla="*/ 90488 h 752475"/>
              <a:gd name="connsiteX17" fmla="*/ 515303 w 752475"/>
              <a:gd name="connsiteY17" fmla="*/ 109538 h 752475"/>
              <a:gd name="connsiteX18" fmla="*/ 517208 w 752475"/>
              <a:gd name="connsiteY18" fmla="*/ 128588 h 752475"/>
              <a:gd name="connsiteX19" fmla="*/ 361950 w 752475"/>
              <a:gd name="connsiteY19" fmla="*/ 85725 h 752475"/>
              <a:gd name="connsiteX20" fmla="*/ 57150 w 752475"/>
              <a:gd name="connsiteY20" fmla="*/ 390525 h 752475"/>
              <a:gd name="connsiteX21" fmla="*/ 361950 w 752475"/>
              <a:gd name="connsiteY21" fmla="*/ 695325 h 752475"/>
              <a:gd name="connsiteX22" fmla="*/ 666750 w 752475"/>
              <a:gd name="connsiteY22" fmla="*/ 390525 h 752475"/>
              <a:gd name="connsiteX23" fmla="*/ 623888 w 752475"/>
              <a:gd name="connsiteY23" fmla="*/ 235268 h 752475"/>
              <a:gd name="connsiteX24" fmla="*/ 643890 w 752475"/>
              <a:gd name="connsiteY24" fmla="*/ 238125 h 752475"/>
              <a:gd name="connsiteX25" fmla="*/ 661988 w 752475"/>
              <a:gd name="connsiteY25" fmla="*/ 240030 h 752475"/>
              <a:gd name="connsiteX26" fmla="*/ 674370 w 752475"/>
              <a:gd name="connsiteY26" fmla="*/ 226695 h 752475"/>
              <a:gd name="connsiteX27" fmla="*/ 681038 w 752475"/>
              <a:gd name="connsiteY27" fmla="*/ 220980 h 752475"/>
              <a:gd name="connsiteX28" fmla="*/ 723900 w 752475"/>
              <a:gd name="connsiteY28" fmla="*/ 390525 h 752475"/>
              <a:gd name="connsiteX29" fmla="*/ 361950 w 752475"/>
              <a:gd name="connsiteY29" fmla="*/ 752475 h 752475"/>
              <a:gd name="connsiteX30" fmla="*/ 0 w 752475"/>
              <a:gd name="connsiteY30" fmla="*/ 390525 h 752475"/>
              <a:gd name="connsiteX31" fmla="*/ 361950 w 752475"/>
              <a:gd name="connsiteY31" fmla="*/ 28575 h 752475"/>
              <a:gd name="connsiteX32" fmla="*/ 657225 w 752475"/>
              <a:gd name="connsiteY32" fmla="*/ 0 h 752475"/>
              <a:gd name="connsiteX33" fmla="*/ 666750 w 752475"/>
              <a:gd name="connsiteY33" fmla="*/ 85725 h 752475"/>
              <a:gd name="connsiteX34" fmla="*/ 752475 w 752475"/>
              <a:gd name="connsiteY34" fmla="*/ 95250 h 752475"/>
              <a:gd name="connsiteX35" fmla="*/ 647700 w 752475"/>
              <a:gd name="connsiteY35" fmla="*/ 200025 h 752475"/>
              <a:gd name="connsiteX36" fmla="*/ 598170 w 752475"/>
              <a:gd name="connsiteY36" fmla="*/ 194310 h 752475"/>
              <a:gd name="connsiteX37" fmla="*/ 445769 w 752475"/>
              <a:gd name="connsiteY37" fmla="*/ 346710 h 752475"/>
              <a:gd name="connsiteX38" fmla="*/ 456247 w 752475"/>
              <a:gd name="connsiteY38" fmla="*/ 390525 h 752475"/>
              <a:gd name="connsiteX39" fmla="*/ 360997 w 752475"/>
              <a:gd name="connsiteY39" fmla="*/ 485775 h 752475"/>
              <a:gd name="connsiteX40" fmla="*/ 265747 w 752475"/>
              <a:gd name="connsiteY40" fmla="*/ 390525 h 752475"/>
              <a:gd name="connsiteX41" fmla="*/ 360997 w 752475"/>
              <a:gd name="connsiteY41" fmla="*/ 295275 h 752475"/>
              <a:gd name="connsiteX42" fmla="*/ 405764 w 752475"/>
              <a:gd name="connsiteY42" fmla="*/ 306705 h 752475"/>
              <a:gd name="connsiteX43" fmla="*/ 558164 w 752475"/>
              <a:gd name="connsiteY43" fmla="*/ 154305 h 752475"/>
              <a:gd name="connsiteX44" fmla="*/ 552450 w 752475"/>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5" h="752475">
                <a:moveTo>
                  <a:pt x="361950" y="161925"/>
                </a:moveTo>
                <a:cubicBezTo>
                  <a:pt x="401003" y="161925"/>
                  <a:pt x="437198" y="171450"/>
                  <a:pt x="469583" y="188595"/>
                </a:cubicBezTo>
                <a:lnTo>
                  <a:pt x="426720" y="231457"/>
                </a:lnTo>
                <a:cubicBezTo>
                  <a:pt x="406718" y="223838"/>
                  <a:pt x="384810" y="219075"/>
                  <a:pt x="361950" y="219075"/>
                </a:cubicBezTo>
                <a:cubicBezTo>
                  <a:pt x="267652" y="219075"/>
                  <a:pt x="190500" y="296227"/>
                  <a:pt x="190500" y="390525"/>
                </a:cubicBezTo>
                <a:cubicBezTo>
                  <a:pt x="190500" y="484823"/>
                  <a:pt x="267652" y="561975"/>
                  <a:pt x="361950" y="561975"/>
                </a:cubicBezTo>
                <a:cubicBezTo>
                  <a:pt x="456248" y="561975"/>
                  <a:pt x="533400" y="484823"/>
                  <a:pt x="533400" y="390525"/>
                </a:cubicBezTo>
                <a:cubicBezTo>
                  <a:pt x="533400" y="367665"/>
                  <a:pt x="529590" y="345758"/>
                  <a:pt x="521018" y="325755"/>
                </a:cubicBezTo>
                <a:lnTo>
                  <a:pt x="563880" y="282893"/>
                </a:lnTo>
                <a:cubicBezTo>
                  <a:pt x="581025" y="315277"/>
                  <a:pt x="590550" y="351473"/>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3" y="28575"/>
                  <a:pt x="481013" y="43815"/>
                  <a:pt x="532448" y="70485"/>
                </a:cubicBezTo>
                <a:lnTo>
                  <a:pt x="525780" y="77153"/>
                </a:lnTo>
                <a:lnTo>
                  <a:pt x="512445" y="90488"/>
                </a:lnTo>
                <a:lnTo>
                  <a:pt x="515303" y="109538"/>
                </a:lnTo>
                <a:lnTo>
                  <a:pt x="517208" y="128588"/>
                </a:lnTo>
                <a:cubicBezTo>
                  <a:pt x="471488" y="100965"/>
                  <a:pt x="418148"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8" y="280988"/>
                  <a:pt x="623888" y="235268"/>
                </a:cubicBezTo>
                <a:lnTo>
                  <a:pt x="643890" y="238125"/>
                </a:lnTo>
                <a:lnTo>
                  <a:pt x="661988" y="240030"/>
                </a:lnTo>
                <a:lnTo>
                  <a:pt x="674370" y="226695"/>
                </a:lnTo>
                <a:lnTo>
                  <a:pt x="681038" y="220980"/>
                </a:lnTo>
                <a:cubicBezTo>
                  <a:pt x="708660" y="271463"/>
                  <a:pt x="723900" y="328613"/>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5" y="0"/>
                </a:moveTo>
                <a:lnTo>
                  <a:pt x="666750" y="85725"/>
                </a:lnTo>
                <a:lnTo>
                  <a:pt x="752475" y="95250"/>
                </a:lnTo>
                <a:lnTo>
                  <a:pt x="647700" y="200025"/>
                </a:lnTo>
                <a:lnTo>
                  <a:pt x="598170" y="194310"/>
                </a:lnTo>
                <a:lnTo>
                  <a:pt x="445769" y="346710"/>
                </a:lnTo>
                <a:cubicBezTo>
                  <a:pt x="452437" y="360045"/>
                  <a:pt x="456247" y="374333"/>
                  <a:pt x="456247" y="390525"/>
                </a:cubicBezTo>
                <a:cubicBezTo>
                  <a:pt x="456247" y="442913"/>
                  <a:pt x="413385" y="485775"/>
                  <a:pt x="360997" y="485775"/>
                </a:cubicBezTo>
                <a:cubicBezTo>
                  <a:pt x="308610" y="485775"/>
                  <a:pt x="265747" y="442913"/>
                  <a:pt x="265747" y="390525"/>
                </a:cubicBezTo>
                <a:cubicBezTo>
                  <a:pt x="265747" y="338138"/>
                  <a:pt x="308610" y="295275"/>
                  <a:pt x="360997" y="295275"/>
                </a:cubicBezTo>
                <a:cubicBezTo>
                  <a:pt x="377189" y="295275"/>
                  <a:pt x="392429" y="300038"/>
                  <a:pt x="405764" y="306705"/>
                </a:cubicBezTo>
                <a:lnTo>
                  <a:pt x="558164" y="154305"/>
                </a:lnTo>
                <a:lnTo>
                  <a:pt x="552450" y="104775"/>
                </a:lnTo>
                <a:close/>
              </a:path>
            </a:pathLst>
          </a:custGeom>
          <a:solidFill>
            <a:schemeClr val="accent5">
              <a:lumMod val="75000"/>
            </a:schemeClr>
          </a:solidFill>
          <a:ln w="9525" cap="flat">
            <a:noFill/>
            <a:prstDash val="solid"/>
            <a:miter/>
          </a:ln>
        </p:spPr>
        <p:txBody>
          <a:bodyPr lIns="68580" tIns="34290" rIns="68580" bIns="3429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9" name="Freeform: Shape 83"/>
          <p:cNvSpPr/>
          <p:nvPr/>
        </p:nvSpPr>
        <p:spPr>
          <a:xfrm>
            <a:off x="10121900" y="3686175"/>
            <a:ext cx="277813" cy="268288"/>
          </a:xfrm>
          <a:custGeom>
            <a:avLst/>
            <a:gdLst>
              <a:gd name="connsiteX0" fmla="*/ 114300 w 657225"/>
              <a:gd name="connsiteY0" fmla="*/ 361950 h 666750"/>
              <a:gd name="connsiteX1" fmla="*/ 257175 w 657225"/>
              <a:gd name="connsiteY1" fmla="*/ 361950 h 666750"/>
              <a:gd name="connsiteX2" fmla="*/ 257175 w 657225"/>
              <a:gd name="connsiteY2" fmla="*/ 552450 h 666750"/>
              <a:gd name="connsiteX3" fmla="*/ 114300 w 657225"/>
              <a:gd name="connsiteY3" fmla="*/ 552450 h 666750"/>
              <a:gd name="connsiteX4" fmla="*/ 314325 w 657225"/>
              <a:gd name="connsiteY4" fmla="*/ 190500 h 666750"/>
              <a:gd name="connsiteX5" fmla="*/ 457200 w 657225"/>
              <a:gd name="connsiteY5" fmla="*/ 190500 h 666750"/>
              <a:gd name="connsiteX6" fmla="*/ 457200 w 657225"/>
              <a:gd name="connsiteY6" fmla="*/ 552450 h 666750"/>
              <a:gd name="connsiteX7" fmla="*/ 314325 w 657225"/>
              <a:gd name="connsiteY7" fmla="*/ 552450 h 666750"/>
              <a:gd name="connsiteX8" fmla="*/ 514350 w 657225"/>
              <a:gd name="connsiteY8" fmla="*/ 0 h 666750"/>
              <a:gd name="connsiteX9" fmla="*/ 657225 w 657225"/>
              <a:gd name="connsiteY9" fmla="*/ 0 h 666750"/>
              <a:gd name="connsiteX10" fmla="*/ 657225 w 657225"/>
              <a:gd name="connsiteY10" fmla="*/ 552450 h 666750"/>
              <a:gd name="connsiteX11" fmla="*/ 514350 w 657225"/>
              <a:gd name="connsiteY11" fmla="*/ 552450 h 666750"/>
              <a:gd name="connsiteX12" fmla="*/ 288227 w 657225"/>
              <a:gd name="connsiteY12" fmla="*/ 0 h 666750"/>
              <a:gd name="connsiteX13" fmla="*/ 419100 w 657225"/>
              <a:gd name="connsiteY13" fmla="*/ 0 h 666750"/>
              <a:gd name="connsiteX14" fmla="*/ 419100 w 657225"/>
              <a:gd name="connsiteY14" fmla="*/ 130874 h 666750"/>
              <a:gd name="connsiteX15" fmla="*/ 367094 w 657225"/>
              <a:gd name="connsiteY15" fmla="*/ 78962 h 666750"/>
              <a:gd name="connsiteX16" fmla="*/ 137255 w 657225"/>
              <a:gd name="connsiteY16" fmla="*/ 308705 h 666750"/>
              <a:gd name="connsiteX17" fmla="*/ 110395 w 657225"/>
              <a:gd name="connsiteY17" fmla="*/ 281845 h 666750"/>
              <a:gd name="connsiteX18" fmla="*/ 340233 w 657225"/>
              <a:gd name="connsiteY18" fmla="*/ 52006 h 666750"/>
              <a:gd name="connsiteX19" fmla="*/ 0 w 657225"/>
              <a:gd name="connsiteY19" fmla="*/ 0 h 666750"/>
              <a:gd name="connsiteX20" fmla="*/ 57150 w 657225"/>
              <a:gd name="connsiteY20" fmla="*/ 0 h 666750"/>
              <a:gd name="connsiteX21" fmla="*/ 57150 w 657225"/>
              <a:gd name="connsiteY21" fmla="*/ 609600 h 666750"/>
              <a:gd name="connsiteX22" fmla="*/ 657225 w 657225"/>
              <a:gd name="connsiteY22" fmla="*/ 609600 h 666750"/>
              <a:gd name="connsiteX23" fmla="*/ 657225 w 657225"/>
              <a:gd name="connsiteY23" fmla="*/ 666750 h 666750"/>
              <a:gd name="connsiteX24" fmla="*/ 0 w 657225"/>
              <a:gd name="connsiteY24"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7225" h="666750">
                <a:moveTo>
                  <a:pt x="114300" y="361950"/>
                </a:moveTo>
                <a:lnTo>
                  <a:pt x="257175" y="361950"/>
                </a:lnTo>
                <a:lnTo>
                  <a:pt x="257175" y="552450"/>
                </a:lnTo>
                <a:lnTo>
                  <a:pt x="114300" y="552450"/>
                </a:lnTo>
                <a:close/>
                <a:moveTo>
                  <a:pt x="314325" y="190500"/>
                </a:moveTo>
                <a:lnTo>
                  <a:pt x="457200" y="190500"/>
                </a:lnTo>
                <a:lnTo>
                  <a:pt x="457200" y="552450"/>
                </a:lnTo>
                <a:lnTo>
                  <a:pt x="314325" y="552450"/>
                </a:lnTo>
                <a:close/>
                <a:moveTo>
                  <a:pt x="514350" y="0"/>
                </a:moveTo>
                <a:lnTo>
                  <a:pt x="657225" y="0"/>
                </a:lnTo>
                <a:lnTo>
                  <a:pt x="657225" y="552450"/>
                </a:lnTo>
                <a:lnTo>
                  <a:pt x="514350" y="552450"/>
                </a:lnTo>
                <a:close/>
                <a:moveTo>
                  <a:pt x="288227" y="0"/>
                </a:moveTo>
                <a:lnTo>
                  <a:pt x="419100" y="0"/>
                </a:lnTo>
                <a:lnTo>
                  <a:pt x="419100" y="130874"/>
                </a:lnTo>
                <a:lnTo>
                  <a:pt x="367094" y="78962"/>
                </a:lnTo>
                <a:lnTo>
                  <a:pt x="137255" y="308705"/>
                </a:lnTo>
                <a:lnTo>
                  <a:pt x="110395" y="281845"/>
                </a:lnTo>
                <a:lnTo>
                  <a:pt x="340233" y="52006"/>
                </a:lnTo>
                <a:close/>
                <a:moveTo>
                  <a:pt x="0" y="0"/>
                </a:moveTo>
                <a:lnTo>
                  <a:pt x="57150" y="0"/>
                </a:lnTo>
                <a:lnTo>
                  <a:pt x="57150" y="609600"/>
                </a:lnTo>
                <a:lnTo>
                  <a:pt x="657225" y="609600"/>
                </a:lnTo>
                <a:lnTo>
                  <a:pt x="657225" y="666750"/>
                </a:lnTo>
                <a:lnTo>
                  <a:pt x="0" y="666750"/>
                </a:lnTo>
                <a:close/>
              </a:path>
            </a:pathLst>
          </a:custGeom>
          <a:solidFill>
            <a:schemeClr val="accent3">
              <a:lumMod val="75000"/>
            </a:schemeClr>
          </a:solidFill>
          <a:ln w="9525" cap="flat">
            <a:noFill/>
            <a:prstDash val="solid"/>
            <a:miter/>
          </a:ln>
        </p:spPr>
        <p:txBody>
          <a:bodyPr lIns="68580" tIns="34290" rIns="68580" bIns="3429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31759" name="Rectangle 8"/>
          <p:cNvSpPr/>
          <p:nvPr/>
        </p:nvSpPr>
        <p:spPr>
          <a:xfrm>
            <a:off x="8691563" y="2495550"/>
            <a:ext cx="1355725" cy="369888"/>
          </a:xfrm>
          <a:prstGeom prst="rect">
            <a:avLst/>
          </a:prstGeom>
          <a:noFill/>
          <a:ln w="9525">
            <a:noFill/>
          </a:ln>
        </p:spPr>
        <p:txBody>
          <a:bodyPr wrap="none">
            <a:spAutoFit/>
          </a:bodyPr>
          <a:lstStyle/>
          <a:p>
            <a:pPr eaLnBrk="1" hangingPunct="1"/>
            <a:r>
              <a:rPr lang="en-US" altLang="en-US" b="1" dirty="0">
                <a:solidFill>
                  <a:srgbClr val="C82506"/>
                </a:solidFill>
                <a:latin typeface="Calibri" panose="020F0502020204030204" pitchFamily="34" charset="0"/>
              </a:rPr>
              <a:t>Pengalaman</a:t>
            </a:r>
            <a:endParaRPr lang="en-US" altLang="en-US" dirty="0">
              <a:latin typeface="Calibri" panose="020F0502020204030204" pitchFamily="34" charset="0"/>
            </a:endParaRPr>
          </a:p>
        </p:txBody>
      </p:sp>
      <p:sp>
        <p:nvSpPr>
          <p:cNvPr id="31760" name="Rectangle 50"/>
          <p:cNvSpPr/>
          <p:nvPr/>
        </p:nvSpPr>
        <p:spPr>
          <a:xfrm>
            <a:off x="8707438" y="3062288"/>
            <a:ext cx="1438275" cy="368300"/>
          </a:xfrm>
          <a:prstGeom prst="rect">
            <a:avLst/>
          </a:prstGeom>
          <a:noFill/>
          <a:ln w="9525">
            <a:noFill/>
          </a:ln>
        </p:spPr>
        <p:txBody>
          <a:bodyPr wrap="none">
            <a:spAutoFit/>
          </a:bodyPr>
          <a:lstStyle/>
          <a:p>
            <a:pPr eaLnBrk="1" hangingPunct="1"/>
            <a:r>
              <a:rPr lang="en-US" altLang="en-US" b="1" dirty="0">
                <a:solidFill>
                  <a:srgbClr val="C82506"/>
                </a:solidFill>
                <a:latin typeface="Calibri" panose="020F0502020204030204" pitchFamily="34" charset="0"/>
              </a:rPr>
              <a:t>Pengetahuan</a:t>
            </a:r>
            <a:endParaRPr lang="en-US" altLang="en-US" dirty="0">
              <a:latin typeface="Calibri" panose="020F0502020204030204" pitchFamily="34" charset="0"/>
            </a:endParaRPr>
          </a:p>
        </p:txBody>
      </p:sp>
      <p:sp>
        <p:nvSpPr>
          <p:cNvPr id="31761" name="Rectangle 51"/>
          <p:cNvSpPr/>
          <p:nvPr/>
        </p:nvSpPr>
        <p:spPr>
          <a:xfrm>
            <a:off x="8726488" y="3635375"/>
            <a:ext cx="1452562" cy="369888"/>
          </a:xfrm>
          <a:prstGeom prst="rect">
            <a:avLst/>
          </a:prstGeom>
          <a:noFill/>
          <a:ln w="9525">
            <a:noFill/>
          </a:ln>
        </p:spPr>
        <p:txBody>
          <a:bodyPr wrap="none">
            <a:spAutoFit/>
          </a:bodyPr>
          <a:lstStyle/>
          <a:p>
            <a:pPr eaLnBrk="1" hangingPunct="1"/>
            <a:r>
              <a:rPr lang="en-US" altLang="en-US" b="1" dirty="0">
                <a:solidFill>
                  <a:srgbClr val="C82506"/>
                </a:solidFill>
                <a:latin typeface="Calibri" panose="020F0502020204030204" pitchFamily="34" charset="0"/>
              </a:rPr>
              <a:t>Sumber Daya</a:t>
            </a:r>
            <a:endParaRPr lang="en-US" altLang="en-US" dirty="0">
              <a:latin typeface="Calibri" panose="020F0502020204030204" pitchFamily="34" charset="0"/>
            </a:endParaRPr>
          </a:p>
        </p:txBody>
      </p:sp>
      <p:sp>
        <p:nvSpPr>
          <p:cNvPr id="31762" name="Rectangle 52"/>
          <p:cNvSpPr/>
          <p:nvPr/>
        </p:nvSpPr>
        <p:spPr>
          <a:xfrm>
            <a:off x="8726488" y="4176713"/>
            <a:ext cx="898525" cy="369887"/>
          </a:xfrm>
          <a:prstGeom prst="rect">
            <a:avLst/>
          </a:prstGeom>
          <a:noFill/>
          <a:ln w="9525">
            <a:noFill/>
          </a:ln>
        </p:spPr>
        <p:txBody>
          <a:bodyPr wrap="none">
            <a:spAutoFit/>
          </a:bodyPr>
          <a:lstStyle/>
          <a:p>
            <a:pPr eaLnBrk="1" hangingPunct="1"/>
            <a:r>
              <a:rPr lang="en-US" altLang="en-US" b="1" dirty="0">
                <a:solidFill>
                  <a:srgbClr val="C82506"/>
                </a:solidFill>
                <a:latin typeface="Calibri" panose="020F0502020204030204" pitchFamily="34" charset="0"/>
              </a:rPr>
              <a:t>Kaedah</a:t>
            </a:r>
            <a:endParaRPr lang="en-US" altLang="en-US" dirty="0">
              <a:latin typeface="Calibri" panose="020F0502020204030204" pitchFamily="34" charset="0"/>
            </a:endParaRPr>
          </a:p>
        </p:txBody>
      </p:sp>
      <p:sp>
        <p:nvSpPr>
          <p:cNvPr id="31763" name="Rectangle 53"/>
          <p:cNvSpPr/>
          <p:nvPr/>
        </p:nvSpPr>
        <p:spPr>
          <a:xfrm>
            <a:off x="8707438" y="4773613"/>
            <a:ext cx="1092200" cy="368300"/>
          </a:xfrm>
          <a:prstGeom prst="rect">
            <a:avLst/>
          </a:prstGeom>
          <a:noFill/>
          <a:ln w="9525">
            <a:noFill/>
          </a:ln>
        </p:spPr>
        <p:txBody>
          <a:bodyPr wrap="none">
            <a:spAutoFit/>
          </a:bodyPr>
          <a:lstStyle/>
          <a:p>
            <a:pPr eaLnBrk="1" hangingPunct="1"/>
            <a:r>
              <a:rPr lang="en-US" altLang="en-US" b="1" dirty="0">
                <a:solidFill>
                  <a:srgbClr val="C82506"/>
                </a:solidFill>
                <a:latin typeface="Calibri" panose="020F0502020204030204" pitchFamily="34" charset="0"/>
              </a:rPr>
              <a:t>Peralatan</a:t>
            </a:r>
            <a:endParaRPr lang="en-US" altLang="en-US" dirty="0">
              <a:latin typeface="Calibri" panose="020F0502020204030204" pitchFamily="34" charset="0"/>
            </a:endParaRPr>
          </a:p>
        </p:txBody>
      </p:sp>
      <p:sp>
        <p:nvSpPr>
          <p:cNvPr id="31764" name="Rectangle 54"/>
          <p:cNvSpPr/>
          <p:nvPr/>
        </p:nvSpPr>
        <p:spPr>
          <a:xfrm>
            <a:off x="8734425" y="5383213"/>
            <a:ext cx="706438" cy="369887"/>
          </a:xfrm>
          <a:prstGeom prst="rect">
            <a:avLst/>
          </a:prstGeom>
          <a:noFill/>
          <a:ln w="9525">
            <a:noFill/>
          </a:ln>
        </p:spPr>
        <p:txBody>
          <a:bodyPr wrap="none">
            <a:spAutoFit/>
          </a:bodyPr>
          <a:lstStyle/>
          <a:p>
            <a:pPr eaLnBrk="1" hangingPunct="1"/>
            <a:r>
              <a:rPr lang="en-US" altLang="en-US" b="1" dirty="0">
                <a:solidFill>
                  <a:srgbClr val="C82506"/>
                </a:solidFill>
                <a:latin typeface="Calibri" panose="020F0502020204030204" pitchFamily="34" charset="0"/>
              </a:rPr>
              <a:t>Masa</a:t>
            </a:r>
            <a:endParaRPr lang="en-US" altLang="en-US" dirty="0">
              <a:latin typeface="Calibri" panose="020F0502020204030204" pitchFamily="34" charset="0"/>
            </a:endParaRPr>
          </a:p>
        </p:txBody>
      </p:sp>
      <p:pic>
        <p:nvPicPr>
          <p:cNvPr id="31765" name="Picture 11"/>
          <p:cNvPicPr>
            <a:picLocks noChangeAspect="1"/>
          </p:cNvPicPr>
          <p:nvPr/>
        </p:nvPicPr>
        <p:blipFill>
          <a:blip r:embed="rId5"/>
          <a:stretch>
            <a:fillRect/>
          </a:stretch>
        </p:blipFill>
        <p:spPr>
          <a:xfrm>
            <a:off x="9712325" y="4803775"/>
            <a:ext cx="309563" cy="309563"/>
          </a:xfrm>
          <a:prstGeom prst="rect">
            <a:avLst/>
          </a:prstGeom>
          <a:noFill/>
          <a:ln w="9525">
            <a:noFill/>
          </a:ln>
        </p:spPr>
      </p:pic>
      <p:pic>
        <p:nvPicPr>
          <p:cNvPr id="31766" name="Picture 13"/>
          <p:cNvPicPr>
            <a:picLocks noChangeAspect="1"/>
          </p:cNvPicPr>
          <p:nvPr/>
        </p:nvPicPr>
        <p:blipFill>
          <a:blip r:embed="rId6"/>
          <a:stretch>
            <a:fillRect/>
          </a:stretch>
        </p:blipFill>
        <p:spPr>
          <a:xfrm>
            <a:off x="9372600" y="5437188"/>
            <a:ext cx="252413" cy="252412"/>
          </a:xfrm>
          <a:prstGeom prst="rect">
            <a:avLst/>
          </a:prstGeom>
          <a:noFill/>
          <a:ln w="9525">
            <a:noFill/>
          </a:ln>
        </p:spPr>
      </p:pic>
      <p:sp>
        <p:nvSpPr>
          <p:cNvPr id="28" name="Sumber: Living With Risk: A Global Review of Disaster Reduction Initiatives, UNISDR, 2004."/>
          <p:cNvSpPr txBox="1"/>
          <p:nvPr/>
        </p:nvSpPr>
        <p:spPr>
          <a:xfrm>
            <a:off x="5056188" y="6223000"/>
            <a:ext cx="5538788" cy="263525"/>
          </a:xfrm>
          <a:prstGeom prst="rect">
            <a:avLst/>
          </a:prstGeom>
          <a:ln w="12700">
            <a:miter lim="400000"/>
          </a:ln>
        </p:spPr>
        <p:txBody>
          <a:bodyPr wrap="none" lIns="50800" tIns="50800" rIns="50800" bIns="50800">
            <a:spAutoFit/>
          </a:bodyPr>
          <a:lstStyle/>
          <a:p>
            <a:pPr marR="0" defTabSz="457200" eaLnBrk="1" fontAlgn="auto" hangingPunct="1">
              <a:spcBef>
                <a:spcPts val="0"/>
              </a:spcBef>
              <a:spcAft>
                <a:spcPts val="0"/>
              </a:spcAft>
              <a:buClrTx/>
              <a:buSzTx/>
              <a:buFontTx/>
              <a:buNone/>
              <a:defRPr sz="1200" b="0" i="1">
                <a:latin typeface="Arial" panose="020B0604020202020204"/>
                <a:ea typeface="Arial" panose="020B0604020202020204"/>
                <a:cs typeface="Arial" panose="020B0604020202020204"/>
                <a:sym typeface="Arial" panose="020B0604020202020204"/>
              </a:defRPr>
            </a:pPr>
            <a:r>
              <a:rPr kumimoji="0" sz="1050" i="1" kern="1200" cap="none" spc="0" normalizeH="0" baseline="0" noProof="0" dirty="0" err="1">
                <a:latin typeface="Arial" panose="020B0604020202020204"/>
                <a:ea typeface="Arial" panose="020B0604020202020204"/>
                <a:cs typeface="Arial" panose="020B0604020202020204"/>
                <a:sym typeface="Arial" panose="020B0604020202020204"/>
              </a:rPr>
              <a:t>Sumber</a:t>
            </a:r>
            <a:r>
              <a:rPr kumimoji="0" sz="1050" i="1" kern="1200" cap="none" spc="0" normalizeH="0" baseline="0" noProof="0" dirty="0">
                <a:latin typeface="Arial" panose="020B0604020202020204"/>
                <a:ea typeface="Arial" panose="020B0604020202020204"/>
                <a:cs typeface="Arial" panose="020B0604020202020204"/>
                <a:sym typeface="Arial" panose="020B0604020202020204"/>
              </a:rPr>
              <a:t>: </a:t>
            </a:r>
            <a:r>
              <a:rPr kumimoji="0" lang="en-US" sz="1050" i="1" kern="1200" cap="none" spc="0" normalizeH="0" baseline="0" noProof="0" dirty="0">
                <a:solidFill>
                  <a:srgbClr val="252525"/>
                </a:solidFill>
                <a:latin typeface="Arial" panose="020B0604020202020204"/>
                <a:ea typeface="Arial" panose="020B0604020202020204"/>
                <a:cs typeface="Arial" panose="020B0604020202020204"/>
                <a:sym typeface="Arial" panose="020B0604020202020204"/>
              </a:rPr>
              <a:t>UNISDR (2004) </a:t>
            </a:r>
            <a:r>
              <a:rPr kumimoji="0" sz="1050" i="1" kern="1200" cap="none" spc="0" normalizeH="0" baseline="0" noProof="0" dirty="0">
                <a:latin typeface="Arial" panose="020B0604020202020204"/>
                <a:ea typeface="Arial" panose="020B0604020202020204"/>
                <a:cs typeface="Arial" panose="020B0604020202020204"/>
                <a:sym typeface="Arial" panose="020B0604020202020204"/>
              </a:rPr>
              <a:t>Living With Risk: A Global Review of Disaster Reduction Initiatives</a:t>
            </a:r>
            <a:endParaRPr kumimoji="0" sz="1050" i="1" kern="1200" cap="none" spc="0" normalizeH="0" baseline="0" noProof="0" dirty="0">
              <a:solidFill>
                <a:srgbClr val="252525"/>
              </a:solidFill>
              <a:latin typeface="Arial" panose="020B0604020202020204"/>
              <a:ea typeface="Arial" panose="020B0604020202020204"/>
              <a:cs typeface="Arial" panose="020B0604020202020204"/>
              <a:sym typeface="Arial" panose="020B0604020202020204"/>
            </a:endParaRPr>
          </a:p>
        </p:txBody>
      </p:sp>
      <p:sp>
        <p:nvSpPr>
          <p:cNvPr id="31768" name="Title 1"/>
          <p:cNvSpPr txBox="1"/>
          <p:nvPr/>
        </p:nvSpPr>
        <p:spPr>
          <a:xfrm>
            <a:off x="0" y="728663"/>
            <a:ext cx="12192000" cy="639762"/>
          </a:xfrm>
          <a:prstGeom prst="rect">
            <a:avLst/>
          </a:prstGeom>
          <a:noFill/>
          <a:ln w="9525">
            <a:noFill/>
          </a:ln>
        </p:spPr>
        <p:txBody>
          <a:bodyPr anchor="b" anchorCtr="0"/>
          <a:lstStyle/>
          <a:p>
            <a:pPr algn="ctr" defTabSz="914400" eaLnBrk="1" hangingPunct="1">
              <a:lnSpc>
                <a:spcPct val="90000"/>
              </a:lnSpc>
            </a:pPr>
            <a:r>
              <a:rPr lang="en-US" altLang="en-US" sz="4000" b="1" dirty="0">
                <a:solidFill>
                  <a:srgbClr val="C00000"/>
                </a:solidFill>
                <a:latin typeface="Calibri Light" panose="020F0302020204030204" pitchFamily="34" charset="0"/>
                <a:ea typeface="MS PGothic" panose="020B0600070205080204" pitchFamily="34" charset="-128"/>
              </a:rPr>
              <a:t>Peranan Komuniti Dalam Pengurangan Risiko Bencana</a:t>
            </a:r>
            <a:endParaRPr lang="en-MY" altLang="en-US" sz="3200" dirty="0">
              <a:solidFill>
                <a:srgbClr val="0432FF"/>
              </a:solidFill>
              <a:latin typeface="Calibri Light" panose="020F0302020204030204" pitchFamily="34" charset="0"/>
              <a:ea typeface="MS PGothic" panose="020B0600070205080204" pitchFamily="34" charset="-128"/>
            </a:endParaRPr>
          </a:p>
        </p:txBody>
      </p:sp>
      <p:sp>
        <p:nvSpPr>
          <p:cNvPr id="27" name="Rectangle 26"/>
          <p:cNvSpPr/>
          <p:nvPr/>
        </p:nvSpPr>
        <p:spPr>
          <a:xfrm>
            <a:off x="1524000" y="1223963"/>
            <a:ext cx="9144000" cy="36988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1" u="none" strike="noStrike" kern="1200" cap="none" spc="600" normalizeH="0" baseline="0" noProof="0" dirty="0">
                <a:ln>
                  <a:noFill/>
                </a:ln>
                <a:solidFill>
                  <a:srgbClr val="0432FF"/>
                </a:solidFill>
                <a:effectLst/>
                <a:uLnTx/>
                <a:uFillTx/>
                <a:latin typeface="+mn-lt"/>
                <a:ea typeface="MS PGothic" panose="020B0600070205080204" pitchFamily="34" charset="-128"/>
                <a:cs typeface="+mn-cs"/>
              </a:rPr>
              <a:t>Disaster Risk Reduction (DRR)</a:t>
            </a:r>
            <a:endParaRPr kumimoji="0" lang="en-US" sz="1800" b="0" i="0" u="none" strike="noStrike" kern="1200" cap="none" spc="600" normalizeH="0" baseline="0" noProof="0" dirty="0">
              <a:ln>
                <a:noFill/>
              </a:ln>
              <a:solidFill>
                <a:srgbClr val="0432FF"/>
              </a:solidFill>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TotalTime>
  <Words>7228</Words>
  <Application>Microsoft Office PowerPoint</Application>
  <PresentationFormat>Widescreen</PresentationFormat>
  <Paragraphs>458</Paragraphs>
  <Slides>31</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Brush Script MT</vt:lpstr>
      <vt:lpstr>Calibri</vt:lpstr>
      <vt:lpstr>Calibri Light</vt:lpstr>
      <vt:lpstr>Impact</vt:lpstr>
      <vt:lpstr>Lato</vt:lpstr>
      <vt:lpstr>Segoe Script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acidfed</dc:creator>
  <cp:lastModifiedBy>USER</cp:lastModifiedBy>
  <cp:revision>203</cp:revision>
  <dcterms:created xsi:type="dcterms:W3CDTF">2019-01-07T08:53:00Z</dcterms:created>
  <dcterms:modified xsi:type="dcterms:W3CDTF">2022-10-06T05:46:48Z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3354B2111CD34E1583DB4FD429075E56</vt:lpwstr>
  </property>
  <property fmtid="{D5CDD505-2E9C-101B-9397-08002B2CF9AE}" pid="3" name="KSOProductBuildVer">
    <vt:lpwstr>1033-11.2.0.11156</vt:lpwstr>
  </property>
</Properties>
</file>